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diagrams/colors3.xml" ContentType="application/vnd.openxmlformats-officedocument.drawingml.diagramColors+xml"/>
  <Override PartName="/ppt/diagrams/drawing7.xml" ContentType="application/vnd.ms-office.drawingml.diagramDrawing+xml"/>
  <Override PartName="/ppt/slideLayouts/slideLayout4.xml" ContentType="application/vnd.openxmlformats-officedocument.presentationml.slideLayout+xml"/>
  <Override PartName="/ppt/diagrams/layout5.xml" ContentType="application/vnd.openxmlformats-officedocument.drawingml.diagramLayout+xml"/>
  <Override PartName="/ppt/viewProps.xml" ContentType="application/vnd.openxmlformats-officedocument.presentationml.viewProps+xml"/>
  <Override PartName="/ppt/diagrams/data8.xml" ContentType="application/vnd.openxmlformats-officedocument.drawingml.diagramData+xml"/>
  <Override PartName="/docProps/app.xml" ContentType="application/vnd.openxmlformats-officedocument.extended-properties+xml"/>
  <Override PartName="/ppt/diagrams/colors2.xml" ContentType="application/vnd.openxmlformats-officedocument.drawingml.diagramColors+xml"/>
  <Override PartName="/docProps/app0.xml" ContentType="application/vnd.openxmlformats-officedocument.extended-properties+xml"/>
  <Override PartName="/docProps/core.xml" ContentType="application/vnd.openxmlformats-package.core-properties+xml"/>
  <Override PartName="/ppt/diagrams/drawing9.xml" ContentType="application/vnd.ms-office.drawingml.diagramDrawing+xml"/>
  <Override PartName="/ppt/diagrams/data1.xml" ContentType="application/vnd.openxmlformats-officedocument.drawingml.diagramData+xml"/>
  <Override PartName="/ppt/diagrams/layout1.xml" ContentType="application/vnd.openxmlformats-officedocument.drawingml.diagram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2.xml" ContentType="application/vnd.openxmlformats-officedocument.presentationml.slideLayout+xml"/>
  <Override PartName="/ppt/diagrams/layout3.xml" ContentType="application/vnd.openxmlformats-officedocument.drawingml.diagramLayout+xml"/>
  <Override PartName="/ppt/diagrams/colors1.xml" ContentType="application/vnd.openxmlformats-officedocument.drawingml.diagramColors+xml"/>
  <Override PartName="/ppt/diagrams/colors5.xml" ContentType="application/vnd.openxmlformats-officedocument.drawingml.diagramColors+xml"/>
  <Override PartName="/ppt/diagrams/colors10.xml" ContentType="application/vnd.openxmlformats-officedocument.drawingml.diagramColors+xml"/>
  <Override PartName="/ppt/diagrams/colors4.xml" ContentType="application/vnd.openxmlformats-officedocument.drawingml.diagramColors+xml"/>
  <Override PartName="/ppt/diagrams/colors11.xml" ContentType="application/vnd.openxmlformats-officedocument.drawingml.diagramColors+xml"/>
  <Override PartName="/ppt/diagrams/colors7.xml" ContentType="application/vnd.openxmlformats-officedocument.drawingml.diagramColors+xml"/>
  <Override PartName="/ppt/diagrams/colors6.xml" ContentType="application/vnd.openxmlformats-officedocument.drawingml.diagramColors+xml"/>
  <Override PartName="/ppt/notesMasters/notesMaster1.xml" ContentType="application/vnd.openxmlformats-officedocument.presentationml.notesMaster+xml"/>
  <Override PartName="/ppt/diagrams/colors8.xml" ContentType="application/vnd.openxmlformats-officedocument.drawingml.diagramColors+xml"/>
  <Override PartName="/ppt/diagrams/colors9.xml" ContentType="application/vnd.openxmlformats-officedocument.drawingml.diagramColors+xml"/>
  <Override PartName="/ppt/theme/theme1.xml" ContentType="application/vnd.openxmlformats-officedocument.theme+xml"/>
  <Override PartName="/ppt/slideLayouts/slideLayout6.xml" ContentType="application/vnd.openxmlformats-officedocument.presentationml.slideLayout+xml"/>
  <Override PartName="/ppt/diagrams/layout7.xml" ContentType="application/vnd.openxmlformats-officedocument.drawingml.diagramLayout+xml"/>
  <Override PartName="/ppt/diagrams/data10.xml" ContentType="application/vnd.openxmlformats-officedocument.drawingml.diagramData+xml"/>
  <Override PartName="/ppt/slideLayouts/slideLayout7.xml" ContentType="application/vnd.openxmlformats-officedocument.presentationml.slideLayout+xml"/>
  <Override PartName="/ppt/diagrams/layout6.xml" ContentType="application/vnd.openxmlformats-officedocument.drawingml.diagramLayout+xml"/>
  <Override PartName="/ppt/diagrams/data11.xml" ContentType="application/vnd.openxmlformats-officedocument.drawingml.diagramData+xml"/>
  <Override PartName="/ppt/diagrams/layout11.xml" ContentType="application/vnd.openxmlformats-officedocument.drawingml.diagramLayout+xml"/>
  <Override PartName="/ppt/diagrams/data2.xml" ContentType="application/vnd.openxmlformats-officedocument.drawingml.diagramData+xml"/>
  <Override PartName="/ppt/diagrams/layout10.xml" ContentType="application/vnd.openxmlformats-officedocument.drawingml.diagramLayout+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5.xml" ContentType="application/vnd.ms-office.drawingml.diagramDrawing+xml"/>
  <Override PartName="/ppt/diagrams/drawing10.xml" ContentType="application/vnd.ms-office.drawingml.diagramDrawing+xml"/>
  <Override PartName="/ppt/diagrams/drawing4.xml" ContentType="application/vnd.ms-office.drawingml.diagramDrawing+xml"/>
  <Override PartName="/ppt/diagrams/drawing1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6.xml" ContentType="application/vnd.ms-office.drawingml.diagramDrawing+xml"/>
  <Override PartName="/ppt/diagrams/drawing8.xml" ContentType="application/vnd.ms-office.drawingml.diagramDrawing+xml"/>
  <Override PartName="/ppt/slideLayouts/slideLayout3.xml" ContentType="application/vnd.openxmlformats-officedocument.presentationml.slideLayout+xml"/>
  <Override PartName="/ppt/diagrams/layout2.xml" ContentType="application/vnd.openxmlformats-officedocument.drawingml.diagramLayout+xml"/>
  <Override PartName="/ppt/slideLayouts/slideLayout5.xml" ContentType="application/vnd.openxmlformats-officedocument.presentationml.slideLayout+xml"/>
  <Override PartName="/ppt/diagrams/layout4.xml" ContentType="application/vnd.openxmlformats-officedocument.drawingml.diagramLayout+xml"/>
  <Override PartName="/ppt/slideLayouts/slideLayout9.xml" ContentType="application/vnd.openxmlformats-officedocument.presentationml.slideLayout+xml"/>
  <Override PartName="/ppt/diagrams/layout8.xml" ContentType="application/vnd.openxmlformats-officedocument.drawingml.diagramLayout+xml"/>
  <Override PartName="/ppt/slideLayouts/slideLayout8.xml" ContentType="application/vnd.openxmlformats-officedocument.presentationml.slideLayout+xml"/>
  <Override PartName="/ppt/diagrams/layout9.xml" ContentType="application/vnd.openxmlformats-officedocument.drawingml.diagramLayout+xml"/>
  <Override PartName="/ppt/presProps.xml" ContentType="application/vnd.openxmlformats-officedocument.presentationml.presProps+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slides/slide8.xml" ContentType="application/vnd.openxmlformats-officedocument.presentationml.slid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Slides/notesSlide3.xml" ContentType="application/vnd.openxmlformats-officedocument.presentationml.notesSlide+xml"/>
  <Override PartName="/ppt/slides/slide5.xml" ContentType="application/vnd.openxmlformats-officedocument.presentationml.slide+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15.xml" ContentType="application/vnd.openxmlformats-officedocument.presentationml.slideLayout+xml"/>
  <Override PartName="/ppt/slides/slide11.xml" ContentType="application/vnd.openxmlformats-officedocument.presentationml.slide+xml"/>
  <Override PartName="/ppt/slideLayouts/slideLayout16.xml" ContentType="application/vnd.openxmlformats-officedocument.presentationml.slideLayout+xml"/>
  <Override PartName="/ppt/slides/slide12.xml" ContentType="application/vnd.openxmlformats-officedocument.presentationml.slide+xml"/>
  <Override PartName="/ppt/slideLayouts/slideLayout17.xml" ContentType="application/vnd.openxmlformats-officedocument.presentationml.slideLayout+xml"/>
  <Override PartName="/ppt/slides/slide6.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package/2006/relationships/metadata/extended-properties" Target="docProps/app0.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14"/>
  </p:notesMasterIdLst>
  <p:sldIdLst>
    <p:sldId id="256" r:id="rId2"/>
    <p:sldId id="258" r:id="rId3"/>
    <p:sldId id="259" r:id="rId4"/>
    <p:sldId id="260" r:id="rId5"/>
    <p:sldId id="261" r:id="rId6"/>
    <p:sldId id="262" r:id="rId7"/>
    <p:sldId id="263" r:id="rId8"/>
    <p:sldId id="270" r:id="rId9"/>
    <p:sldId id="265" r:id="rId10"/>
    <p:sldId id="267" r:id="rId11"/>
    <p:sldId id="266" r:id="rId12"/>
    <p:sldId id="269"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BF9EC6-E251-48E9-AB78-9DF557012458}" v="73" dt="2026-06-15T15:29:06.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94" autoAdjust="0"/>
  </p:normalViewPr>
  <p:slideViewPr>
    <p:cSldViewPr snapToGrid="0" snapToObjects="1">
      <p:cViewPr varScale="1">
        <p:scale>
          <a:sx n="199" d="100"/>
          <a:sy n="199" d="100"/>
        </p:scale>
        <p:origin x="684" y="15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Jarvis" userId="294706d3-1e6a-4fa2-9355-7ce1ea456715" providerId="ADAL" clId="{29B4E477-371E-47F1-91F9-F8C08A4F0BA8}"/>
    <pc:docChg chg="custSel delSld modSld">
      <pc:chgData name="Veronica Jarvis" userId="294706d3-1e6a-4fa2-9355-7ce1ea456715" providerId="ADAL" clId="{29B4E477-371E-47F1-91F9-F8C08A4F0BA8}" dt="2026-06-15T15:33:38.307" v="111" actId="255"/>
      <pc:docMkLst>
        <pc:docMk/>
      </pc:docMkLst>
      <pc:sldChg chg="modSp mod">
        <pc:chgData name="Veronica Jarvis" userId="294706d3-1e6a-4fa2-9355-7ce1ea456715" providerId="ADAL" clId="{29B4E477-371E-47F1-91F9-F8C08A4F0BA8}" dt="2026-06-15T15:29:06.806" v="77" actId="20577"/>
        <pc:sldMkLst>
          <pc:docMk/>
          <pc:sldMk cId="0" sldId="256"/>
        </pc:sldMkLst>
        <pc:spChg chg="mod">
          <ac:chgData name="Veronica Jarvis" userId="294706d3-1e6a-4fa2-9355-7ce1ea456715" providerId="ADAL" clId="{29B4E477-371E-47F1-91F9-F8C08A4F0BA8}" dt="2026-06-15T15:29:06.806" v="77" actId="20577"/>
          <ac:spMkLst>
            <pc:docMk/>
            <pc:sldMk cId="0" sldId="256"/>
            <ac:spMk id="2" creationId="{00000000-0000-0000-0000-000000000000}"/>
          </ac:spMkLst>
        </pc:spChg>
      </pc:sldChg>
      <pc:sldChg chg="modSp mod">
        <pc:chgData name="Veronica Jarvis" userId="294706d3-1e6a-4fa2-9355-7ce1ea456715" providerId="ADAL" clId="{29B4E477-371E-47F1-91F9-F8C08A4F0BA8}" dt="2026-06-15T15:33:38.307" v="111" actId="255"/>
        <pc:sldMkLst>
          <pc:docMk/>
          <pc:sldMk cId="0" sldId="259"/>
        </pc:sldMkLst>
        <pc:spChg chg="mod">
          <ac:chgData name="Veronica Jarvis" userId="294706d3-1e6a-4fa2-9355-7ce1ea456715" providerId="ADAL" clId="{29B4E477-371E-47F1-91F9-F8C08A4F0BA8}" dt="2026-06-15T15:33:38.307" v="111" actId="255"/>
          <ac:spMkLst>
            <pc:docMk/>
            <pc:sldMk cId="0" sldId="259"/>
            <ac:spMk id="2" creationId="{00000000-0000-0000-0000-000000000000}"/>
          </ac:spMkLst>
        </pc:spChg>
      </pc:sldChg>
      <pc:sldChg chg="del">
        <pc:chgData name="Veronica Jarvis" userId="294706d3-1e6a-4fa2-9355-7ce1ea456715" providerId="ADAL" clId="{29B4E477-371E-47F1-91F9-F8C08A4F0BA8}" dt="2026-06-15T15:28:18.116" v="0" actId="2696"/>
        <pc:sldMkLst>
          <pc:docMk/>
          <pc:sldMk cId="0" sldId="26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_rels/data11.xml.rels><?xml version="1.0" encoding="UTF-8" standalone="yes"?>
<Relationships xmlns="http://schemas.openxmlformats.org/package/2006/relationships"><Relationship Id="rId2" Type="http://schemas.openxmlformats.org/officeDocument/2006/relationships/hyperlink" Target="mailto:kerri.woehler@wsdot.wa.gov" TargetMode="External"/><Relationship Id="rId1" Type="http://schemas.openxmlformats.org/officeDocument/2006/relationships/hyperlink" Target="mailto:JarvisV@trpc.org" TargetMode="External"/></Relationships>
</file>

<file path=ppt/diagrams/_rels/data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s>
</file>

<file path=ppt/diagrams/_rels/data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image" Target="../media/image6.svg"/></Relationships>
</file>

<file path=ppt/diagrams/_rels/drawing11.xml.rels><?xml version="1.0" encoding="UTF-8" standalone="yes"?>
<Relationships xmlns="http://schemas.openxmlformats.org/package/2006/relationships"><Relationship Id="rId2" Type="http://schemas.openxmlformats.org/officeDocument/2006/relationships/hyperlink" Target="mailto:kerri.woehler@wsdot.wa.gov" TargetMode="External"/><Relationship Id="rId1" Type="http://schemas.openxmlformats.org/officeDocument/2006/relationships/hyperlink" Target="mailto:JarvisV@trpc.org" TargetMode="External"/></Relationships>
</file>

<file path=ppt/diagrams/_rels/drawing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image" Target="../media/image1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AFA9A5-666E-46ED-92AD-13BC904340E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0D6FB2A-144D-460D-8D63-E98CECEDF593}">
      <dgm:prSet/>
      <dgm:spPr/>
      <dgm:t>
        <a:bodyPr/>
        <a:lstStyle/>
        <a:p>
          <a:pPr>
            <a:defRPr cap="all"/>
          </a:pPr>
          <a:r>
            <a:rPr lang="en-US"/>
            <a:t>Transportation Demand Management (TDM) = strategies to </a:t>
          </a:r>
          <a:r>
            <a:rPr lang="en-US" b="1"/>
            <a:t>inform and encourage travelers</a:t>
          </a:r>
          <a:r>
            <a:rPr lang="en-US"/>
            <a:t> to maximize efficiency of the transportation system</a:t>
          </a:r>
        </a:p>
      </dgm:t>
    </dgm:pt>
    <dgm:pt modelId="{06F54DB7-27AC-414A-A2DA-794AB4C26934}" type="parTrans" cxnId="{24A70FA5-55D7-4C77-8C78-8C205270240E}">
      <dgm:prSet/>
      <dgm:spPr/>
      <dgm:t>
        <a:bodyPr/>
        <a:lstStyle/>
        <a:p>
          <a:endParaRPr lang="en-US"/>
        </a:p>
      </dgm:t>
    </dgm:pt>
    <dgm:pt modelId="{B0FED94A-4A71-4DA0-BCA9-0E15D7451118}" type="sibTrans" cxnId="{24A70FA5-55D7-4C77-8C78-8C205270240E}">
      <dgm:prSet/>
      <dgm:spPr/>
      <dgm:t>
        <a:bodyPr/>
        <a:lstStyle/>
        <a:p>
          <a:endParaRPr lang="en-US"/>
        </a:p>
      </dgm:t>
    </dgm:pt>
    <dgm:pt modelId="{3076B48E-6C55-4A9A-ADB7-EC268572A5E7}">
      <dgm:prSet/>
      <dgm:spPr/>
      <dgm:t>
        <a:bodyPr/>
        <a:lstStyle/>
        <a:p>
          <a:pPr>
            <a:defRPr cap="all"/>
          </a:pPr>
          <a:r>
            <a:rPr lang="en-US"/>
            <a:t>Outcomes: improved mobility, reduced congestion, lower vehicle emissions</a:t>
          </a:r>
        </a:p>
      </dgm:t>
    </dgm:pt>
    <dgm:pt modelId="{C0CA2A9D-B65F-46CD-B194-4779CF2E6288}" type="parTrans" cxnId="{9B0B5E1B-6C5B-448E-B5BB-87E5784CA201}">
      <dgm:prSet/>
      <dgm:spPr/>
      <dgm:t>
        <a:bodyPr/>
        <a:lstStyle/>
        <a:p>
          <a:endParaRPr lang="en-US"/>
        </a:p>
      </dgm:t>
    </dgm:pt>
    <dgm:pt modelId="{6D5A9209-5D3C-418D-8CB5-47E571057A5B}" type="sibTrans" cxnId="{9B0B5E1B-6C5B-448E-B5BB-87E5784CA201}">
      <dgm:prSet/>
      <dgm:spPr/>
      <dgm:t>
        <a:bodyPr/>
        <a:lstStyle/>
        <a:p>
          <a:endParaRPr lang="en-US"/>
        </a:p>
      </dgm:t>
    </dgm:pt>
    <dgm:pt modelId="{2BD4A2C3-7071-4B07-918A-A092DE511088}">
      <dgm:prSet/>
      <dgm:spPr/>
      <dgm:t>
        <a:bodyPr/>
        <a:lstStyle/>
        <a:p>
          <a:pPr>
            <a:defRPr cap="all"/>
          </a:pPr>
          <a:r>
            <a:rPr lang="en-US" dirty="0"/>
            <a:t>Activity: TDM is behavior change. </a:t>
          </a:r>
        </a:p>
      </dgm:t>
    </dgm:pt>
    <dgm:pt modelId="{48F20DA7-C083-4049-9365-3085FD3210BB}" type="parTrans" cxnId="{60F1D858-F6FF-45FD-B1F7-814F39F64075}">
      <dgm:prSet/>
      <dgm:spPr/>
      <dgm:t>
        <a:bodyPr/>
        <a:lstStyle/>
        <a:p>
          <a:endParaRPr lang="en-US"/>
        </a:p>
      </dgm:t>
    </dgm:pt>
    <dgm:pt modelId="{54D417D2-F753-4BF8-8232-BB7FD7451F4B}" type="sibTrans" cxnId="{60F1D858-F6FF-45FD-B1F7-814F39F64075}">
      <dgm:prSet/>
      <dgm:spPr/>
      <dgm:t>
        <a:bodyPr/>
        <a:lstStyle/>
        <a:p>
          <a:endParaRPr lang="en-US"/>
        </a:p>
      </dgm:t>
    </dgm:pt>
    <dgm:pt modelId="{3BA0AAB4-34F7-455F-AB0C-8299D9A0BFC9}" type="pres">
      <dgm:prSet presAssocID="{7EAFA9A5-666E-46ED-92AD-13BC904340EA}" presName="root" presStyleCnt="0">
        <dgm:presLayoutVars>
          <dgm:dir/>
          <dgm:resizeHandles val="exact"/>
        </dgm:presLayoutVars>
      </dgm:prSet>
      <dgm:spPr/>
    </dgm:pt>
    <dgm:pt modelId="{C05DB005-6446-4754-81A8-E559612DE6C8}" type="pres">
      <dgm:prSet presAssocID="{20D6FB2A-144D-460D-8D63-E98CECEDF593}" presName="compNode" presStyleCnt="0"/>
      <dgm:spPr/>
    </dgm:pt>
    <dgm:pt modelId="{563DB7E7-6F26-4DCF-A73A-D0DFFDE4F408}" type="pres">
      <dgm:prSet presAssocID="{20D6FB2A-144D-460D-8D63-E98CECEDF593}" presName="iconBgRect" presStyleLbl="bgShp" presStyleIdx="0" presStyleCnt="3"/>
      <dgm:spPr>
        <a:prstGeom prst="round2DiagRect">
          <a:avLst>
            <a:gd name="adj1" fmla="val 29727"/>
            <a:gd name="adj2" fmla="val 0"/>
          </a:avLst>
        </a:prstGeom>
      </dgm:spPr>
    </dgm:pt>
    <dgm:pt modelId="{02DDBEFE-0B3F-4736-8DB5-A25006551A32}" type="pres">
      <dgm:prSet presAssocID="{20D6FB2A-144D-460D-8D63-E98CECEDF59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Train"/>
        </a:ext>
      </dgm:extLst>
    </dgm:pt>
    <dgm:pt modelId="{071A845D-3D7D-4E19-838E-A27C26DB8CC0}" type="pres">
      <dgm:prSet presAssocID="{20D6FB2A-144D-460D-8D63-E98CECEDF593}" presName="spaceRect" presStyleCnt="0"/>
      <dgm:spPr/>
    </dgm:pt>
    <dgm:pt modelId="{ECDA74C3-D745-4196-AE7D-D73F72E09FDF}" type="pres">
      <dgm:prSet presAssocID="{20D6FB2A-144D-460D-8D63-E98CECEDF593}" presName="textRect" presStyleLbl="revTx" presStyleIdx="0" presStyleCnt="3">
        <dgm:presLayoutVars>
          <dgm:chMax val="1"/>
          <dgm:chPref val="1"/>
        </dgm:presLayoutVars>
      </dgm:prSet>
      <dgm:spPr/>
    </dgm:pt>
    <dgm:pt modelId="{0E3DF083-ACE9-4CFE-B9D1-5F19F464F537}" type="pres">
      <dgm:prSet presAssocID="{B0FED94A-4A71-4DA0-BCA9-0E15D7451118}" presName="sibTrans" presStyleCnt="0"/>
      <dgm:spPr/>
    </dgm:pt>
    <dgm:pt modelId="{8D8FDE7C-87AC-47CF-9094-33DA1C40914E}" type="pres">
      <dgm:prSet presAssocID="{3076B48E-6C55-4A9A-ADB7-EC268572A5E7}" presName="compNode" presStyleCnt="0"/>
      <dgm:spPr/>
    </dgm:pt>
    <dgm:pt modelId="{5DAAE348-BB47-4E1F-9F4C-430A7A964EF5}" type="pres">
      <dgm:prSet presAssocID="{3076B48E-6C55-4A9A-ADB7-EC268572A5E7}" presName="iconBgRect" presStyleLbl="bgShp" presStyleIdx="1" presStyleCnt="3"/>
      <dgm:spPr>
        <a:prstGeom prst="round2DiagRect">
          <a:avLst>
            <a:gd name="adj1" fmla="val 29727"/>
            <a:gd name="adj2" fmla="val 0"/>
          </a:avLst>
        </a:prstGeom>
      </dgm:spPr>
    </dgm:pt>
    <dgm:pt modelId="{8E069659-3064-46AE-BC8C-D29C3591C862}" type="pres">
      <dgm:prSet presAssocID="{3076B48E-6C55-4A9A-ADB7-EC268572A5E7}"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lectric Car"/>
        </a:ext>
      </dgm:extLst>
    </dgm:pt>
    <dgm:pt modelId="{E7EDBF28-BC5F-48B6-A43A-9D89D70E75A1}" type="pres">
      <dgm:prSet presAssocID="{3076B48E-6C55-4A9A-ADB7-EC268572A5E7}" presName="spaceRect" presStyleCnt="0"/>
      <dgm:spPr/>
    </dgm:pt>
    <dgm:pt modelId="{05CAE9B2-CD33-435E-A0F1-2CE289C09BDA}" type="pres">
      <dgm:prSet presAssocID="{3076B48E-6C55-4A9A-ADB7-EC268572A5E7}" presName="textRect" presStyleLbl="revTx" presStyleIdx="1" presStyleCnt="3">
        <dgm:presLayoutVars>
          <dgm:chMax val="1"/>
          <dgm:chPref val="1"/>
        </dgm:presLayoutVars>
      </dgm:prSet>
      <dgm:spPr/>
    </dgm:pt>
    <dgm:pt modelId="{8203656C-88FB-4010-A4E0-63AC25EE9E2B}" type="pres">
      <dgm:prSet presAssocID="{6D5A9209-5D3C-418D-8CB5-47E571057A5B}" presName="sibTrans" presStyleCnt="0"/>
      <dgm:spPr/>
    </dgm:pt>
    <dgm:pt modelId="{DF06A650-A602-49B3-9E27-F287E57EE303}" type="pres">
      <dgm:prSet presAssocID="{2BD4A2C3-7071-4B07-918A-A092DE511088}" presName="compNode" presStyleCnt="0"/>
      <dgm:spPr/>
    </dgm:pt>
    <dgm:pt modelId="{91B67C48-73B7-4986-99F9-1F68C6092A52}" type="pres">
      <dgm:prSet presAssocID="{2BD4A2C3-7071-4B07-918A-A092DE511088}" presName="iconBgRect" presStyleLbl="bgShp" presStyleIdx="2" presStyleCnt="3"/>
      <dgm:spPr>
        <a:prstGeom prst="round2DiagRect">
          <a:avLst>
            <a:gd name="adj1" fmla="val 29727"/>
            <a:gd name="adj2" fmla="val 0"/>
          </a:avLst>
        </a:prstGeom>
      </dgm:spPr>
    </dgm:pt>
    <dgm:pt modelId="{266F7A24-44A7-43CE-99D5-8D2DCD6479E1}" type="pres">
      <dgm:prSet presAssocID="{2BD4A2C3-7071-4B07-918A-A092DE511088}"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ance Steps"/>
        </a:ext>
      </dgm:extLst>
    </dgm:pt>
    <dgm:pt modelId="{1EA56F33-13C7-408C-9CA7-EE245F10F0A1}" type="pres">
      <dgm:prSet presAssocID="{2BD4A2C3-7071-4B07-918A-A092DE511088}" presName="spaceRect" presStyleCnt="0"/>
      <dgm:spPr/>
    </dgm:pt>
    <dgm:pt modelId="{A3543108-901B-43B1-B12E-0CFA7562BAA2}" type="pres">
      <dgm:prSet presAssocID="{2BD4A2C3-7071-4B07-918A-A092DE511088}" presName="textRect" presStyleLbl="revTx" presStyleIdx="2" presStyleCnt="3">
        <dgm:presLayoutVars>
          <dgm:chMax val="1"/>
          <dgm:chPref val="1"/>
        </dgm:presLayoutVars>
      </dgm:prSet>
      <dgm:spPr/>
    </dgm:pt>
  </dgm:ptLst>
  <dgm:cxnLst>
    <dgm:cxn modelId="{9B0B5E1B-6C5B-448E-B5BB-87E5784CA201}" srcId="{7EAFA9A5-666E-46ED-92AD-13BC904340EA}" destId="{3076B48E-6C55-4A9A-ADB7-EC268572A5E7}" srcOrd="1" destOrd="0" parTransId="{C0CA2A9D-B65F-46CD-B194-4779CF2E6288}" sibTransId="{6D5A9209-5D3C-418D-8CB5-47E571057A5B}"/>
    <dgm:cxn modelId="{D92CE928-864D-4F37-9D8C-9B19E96A3929}" type="presOf" srcId="{20D6FB2A-144D-460D-8D63-E98CECEDF593}" destId="{ECDA74C3-D745-4196-AE7D-D73F72E09FDF}" srcOrd="0" destOrd="0" presId="urn:microsoft.com/office/officeart/2018/5/layout/IconLeafLabelList"/>
    <dgm:cxn modelId="{92019C64-0563-4EDE-9DEA-134A092FD721}" type="presOf" srcId="{7EAFA9A5-666E-46ED-92AD-13BC904340EA}" destId="{3BA0AAB4-34F7-455F-AB0C-8299D9A0BFC9}" srcOrd="0" destOrd="0" presId="urn:microsoft.com/office/officeart/2018/5/layout/IconLeafLabelList"/>
    <dgm:cxn modelId="{60F1D858-F6FF-45FD-B1F7-814F39F64075}" srcId="{7EAFA9A5-666E-46ED-92AD-13BC904340EA}" destId="{2BD4A2C3-7071-4B07-918A-A092DE511088}" srcOrd="2" destOrd="0" parTransId="{48F20DA7-C083-4049-9365-3085FD3210BB}" sibTransId="{54D417D2-F753-4BF8-8232-BB7FD7451F4B}"/>
    <dgm:cxn modelId="{5F758D98-8A56-4FAD-8484-52CB1E4BEFFB}" type="presOf" srcId="{2BD4A2C3-7071-4B07-918A-A092DE511088}" destId="{A3543108-901B-43B1-B12E-0CFA7562BAA2}" srcOrd="0" destOrd="0" presId="urn:microsoft.com/office/officeart/2018/5/layout/IconLeafLabelList"/>
    <dgm:cxn modelId="{126042A1-F7F9-4A3F-A566-DE5590192D01}" type="presOf" srcId="{3076B48E-6C55-4A9A-ADB7-EC268572A5E7}" destId="{05CAE9B2-CD33-435E-A0F1-2CE289C09BDA}" srcOrd="0" destOrd="0" presId="urn:microsoft.com/office/officeart/2018/5/layout/IconLeafLabelList"/>
    <dgm:cxn modelId="{24A70FA5-55D7-4C77-8C78-8C205270240E}" srcId="{7EAFA9A5-666E-46ED-92AD-13BC904340EA}" destId="{20D6FB2A-144D-460D-8D63-E98CECEDF593}" srcOrd="0" destOrd="0" parTransId="{06F54DB7-27AC-414A-A2DA-794AB4C26934}" sibTransId="{B0FED94A-4A71-4DA0-BCA9-0E15D7451118}"/>
    <dgm:cxn modelId="{CA45BF21-ED04-4C14-BDF9-FE66EA78861E}" type="presParOf" srcId="{3BA0AAB4-34F7-455F-AB0C-8299D9A0BFC9}" destId="{C05DB005-6446-4754-81A8-E559612DE6C8}" srcOrd="0" destOrd="0" presId="urn:microsoft.com/office/officeart/2018/5/layout/IconLeafLabelList"/>
    <dgm:cxn modelId="{164488D5-535F-41A1-B9CF-1DC18E2A0CD2}" type="presParOf" srcId="{C05DB005-6446-4754-81A8-E559612DE6C8}" destId="{563DB7E7-6F26-4DCF-A73A-D0DFFDE4F408}" srcOrd="0" destOrd="0" presId="urn:microsoft.com/office/officeart/2018/5/layout/IconLeafLabelList"/>
    <dgm:cxn modelId="{E3D8DC57-1376-4393-9C82-358E0A8D1233}" type="presParOf" srcId="{C05DB005-6446-4754-81A8-E559612DE6C8}" destId="{02DDBEFE-0B3F-4736-8DB5-A25006551A32}" srcOrd="1" destOrd="0" presId="urn:microsoft.com/office/officeart/2018/5/layout/IconLeafLabelList"/>
    <dgm:cxn modelId="{4028FA7C-0E41-4746-A3E9-CD1CE6931363}" type="presParOf" srcId="{C05DB005-6446-4754-81A8-E559612DE6C8}" destId="{071A845D-3D7D-4E19-838E-A27C26DB8CC0}" srcOrd="2" destOrd="0" presId="urn:microsoft.com/office/officeart/2018/5/layout/IconLeafLabelList"/>
    <dgm:cxn modelId="{7BDF0DAC-CB76-4229-9C1F-E977EEDD2605}" type="presParOf" srcId="{C05DB005-6446-4754-81A8-E559612DE6C8}" destId="{ECDA74C3-D745-4196-AE7D-D73F72E09FDF}" srcOrd="3" destOrd="0" presId="urn:microsoft.com/office/officeart/2018/5/layout/IconLeafLabelList"/>
    <dgm:cxn modelId="{19F7B96D-2929-4B72-952B-C1C0A287683F}" type="presParOf" srcId="{3BA0AAB4-34F7-455F-AB0C-8299D9A0BFC9}" destId="{0E3DF083-ACE9-4CFE-B9D1-5F19F464F537}" srcOrd="1" destOrd="0" presId="urn:microsoft.com/office/officeart/2018/5/layout/IconLeafLabelList"/>
    <dgm:cxn modelId="{384BF217-618C-482A-A016-5100D43CF98E}" type="presParOf" srcId="{3BA0AAB4-34F7-455F-AB0C-8299D9A0BFC9}" destId="{8D8FDE7C-87AC-47CF-9094-33DA1C40914E}" srcOrd="2" destOrd="0" presId="urn:microsoft.com/office/officeart/2018/5/layout/IconLeafLabelList"/>
    <dgm:cxn modelId="{6C2C3D02-26AF-4504-8719-CD8AED4F9914}" type="presParOf" srcId="{8D8FDE7C-87AC-47CF-9094-33DA1C40914E}" destId="{5DAAE348-BB47-4E1F-9F4C-430A7A964EF5}" srcOrd="0" destOrd="0" presId="urn:microsoft.com/office/officeart/2018/5/layout/IconLeafLabelList"/>
    <dgm:cxn modelId="{C7CF25A0-C115-45FA-9B4E-D5953E5ED1C8}" type="presParOf" srcId="{8D8FDE7C-87AC-47CF-9094-33DA1C40914E}" destId="{8E069659-3064-46AE-BC8C-D29C3591C862}" srcOrd="1" destOrd="0" presId="urn:microsoft.com/office/officeart/2018/5/layout/IconLeafLabelList"/>
    <dgm:cxn modelId="{FD1BC2F6-50BF-4DFE-BE10-BA33BCBE8A86}" type="presParOf" srcId="{8D8FDE7C-87AC-47CF-9094-33DA1C40914E}" destId="{E7EDBF28-BC5F-48B6-A43A-9D89D70E75A1}" srcOrd="2" destOrd="0" presId="urn:microsoft.com/office/officeart/2018/5/layout/IconLeafLabelList"/>
    <dgm:cxn modelId="{D6479FD3-2B76-4ADE-8163-D2D2BF88D818}" type="presParOf" srcId="{8D8FDE7C-87AC-47CF-9094-33DA1C40914E}" destId="{05CAE9B2-CD33-435E-A0F1-2CE289C09BDA}" srcOrd="3" destOrd="0" presId="urn:microsoft.com/office/officeart/2018/5/layout/IconLeafLabelList"/>
    <dgm:cxn modelId="{FECB2BF4-CDBD-49AC-A3C5-6EA3A7C588C0}" type="presParOf" srcId="{3BA0AAB4-34F7-455F-AB0C-8299D9A0BFC9}" destId="{8203656C-88FB-4010-A4E0-63AC25EE9E2B}" srcOrd="3" destOrd="0" presId="urn:microsoft.com/office/officeart/2018/5/layout/IconLeafLabelList"/>
    <dgm:cxn modelId="{32D95FA8-0A55-4BCD-86D8-7AD11F67D010}" type="presParOf" srcId="{3BA0AAB4-34F7-455F-AB0C-8299D9A0BFC9}" destId="{DF06A650-A602-49B3-9E27-F287E57EE303}" srcOrd="4" destOrd="0" presId="urn:microsoft.com/office/officeart/2018/5/layout/IconLeafLabelList"/>
    <dgm:cxn modelId="{353BF8DF-739B-4090-BE4E-3E5E7F6B6336}" type="presParOf" srcId="{DF06A650-A602-49B3-9E27-F287E57EE303}" destId="{91B67C48-73B7-4986-99F9-1F68C6092A52}" srcOrd="0" destOrd="0" presId="urn:microsoft.com/office/officeart/2018/5/layout/IconLeafLabelList"/>
    <dgm:cxn modelId="{EE6CB206-CDED-49D3-9470-5F9816B45292}" type="presParOf" srcId="{DF06A650-A602-49B3-9E27-F287E57EE303}" destId="{266F7A24-44A7-43CE-99D5-8D2DCD6479E1}" srcOrd="1" destOrd="0" presId="urn:microsoft.com/office/officeart/2018/5/layout/IconLeafLabelList"/>
    <dgm:cxn modelId="{48482F09-5DAC-4FDC-8AC8-D6BE7E8ABB6A}" type="presParOf" srcId="{DF06A650-A602-49B3-9E27-F287E57EE303}" destId="{1EA56F33-13C7-408C-9CA7-EE245F10F0A1}" srcOrd="2" destOrd="0" presId="urn:microsoft.com/office/officeart/2018/5/layout/IconLeafLabelList"/>
    <dgm:cxn modelId="{5D5CA816-1255-48FA-B2B3-D46DB84B8324}" type="presParOf" srcId="{DF06A650-A602-49B3-9E27-F287E57EE303}" destId="{A3543108-901B-43B1-B12E-0CFA7562BAA2}"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A6947E-2C5A-4A8D-9051-7701FB7747E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370B892A-EA10-4D9E-95E0-315D6CC59D15}">
      <dgm:prSet/>
      <dgm:spPr/>
      <dgm:t>
        <a:bodyPr/>
        <a:lstStyle/>
        <a:p>
          <a:r>
            <a:rPr lang="en-US"/>
            <a:t>Federal legislation proposed: </a:t>
          </a:r>
          <a:r>
            <a:rPr lang="en-US" b="1"/>
            <a:t>H.R. 7301 (119th Congress) – Maximizing Transportation Efficiency Act</a:t>
          </a:r>
          <a:endParaRPr lang="en-US"/>
        </a:p>
      </dgm:t>
    </dgm:pt>
    <dgm:pt modelId="{3690DA16-623E-4523-B388-354F82BE95E3}" type="parTrans" cxnId="{0C18E56F-8C81-4890-97C3-B8945101F1F4}">
      <dgm:prSet/>
      <dgm:spPr/>
      <dgm:t>
        <a:bodyPr/>
        <a:lstStyle/>
        <a:p>
          <a:endParaRPr lang="en-US"/>
        </a:p>
      </dgm:t>
    </dgm:pt>
    <dgm:pt modelId="{65D04FF4-BE00-49BF-85AF-29B15CAADC59}" type="sibTrans" cxnId="{0C18E56F-8C81-4890-97C3-B8945101F1F4}">
      <dgm:prSet/>
      <dgm:spPr/>
      <dgm:t>
        <a:bodyPr/>
        <a:lstStyle/>
        <a:p>
          <a:endParaRPr lang="en-US"/>
        </a:p>
      </dgm:t>
    </dgm:pt>
    <dgm:pt modelId="{77FA856F-9F90-419D-9899-2B5C303A22AC}">
      <dgm:prSet/>
      <dgm:spPr/>
      <dgm:t>
        <a:bodyPr/>
        <a:lstStyle/>
        <a:p>
          <a:r>
            <a:rPr lang="en-US" b="1"/>
            <a:t>Defines TDM in Title 23, which would help those using CMAQ or other federal funds for TDM programs. </a:t>
          </a:r>
          <a:endParaRPr lang="en-US"/>
        </a:p>
      </dgm:t>
    </dgm:pt>
    <dgm:pt modelId="{7D41116A-FBC4-4592-AA18-C4E4B066FC24}" type="parTrans" cxnId="{26B05229-6A78-4999-80FE-E38A7D492882}">
      <dgm:prSet/>
      <dgm:spPr/>
      <dgm:t>
        <a:bodyPr/>
        <a:lstStyle/>
        <a:p>
          <a:endParaRPr lang="en-US"/>
        </a:p>
      </dgm:t>
    </dgm:pt>
    <dgm:pt modelId="{E0B27331-0AFB-432C-A99E-9099898E81B6}" type="sibTrans" cxnId="{26B05229-6A78-4999-80FE-E38A7D492882}">
      <dgm:prSet/>
      <dgm:spPr/>
      <dgm:t>
        <a:bodyPr/>
        <a:lstStyle/>
        <a:p>
          <a:endParaRPr lang="en-US"/>
        </a:p>
      </dgm:t>
    </dgm:pt>
    <dgm:pt modelId="{12B4F728-63C6-44D5-9A24-A2D57BC8DB46}">
      <dgm:prSet/>
      <dgm:spPr/>
      <dgm:t>
        <a:bodyPr/>
        <a:lstStyle/>
        <a:p>
          <a:r>
            <a:rPr lang="en-US" b="1" dirty="0"/>
            <a:t>$20 million per fiscal year</a:t>
          </a:r>
          <a:r>
            <a:rPr lang="en-US" dirty="0"/>
            <a:t> for competitive grants to develop and implement rural TDM strategies.</a:t>
          </a:r>
        </a:p>
      </dgm:t>
    </dgm:pt>
    <dgm:pt modelId="{FEE2BED5-E1F3-429F-8C2D-9F4A5E2390C7}" type="parTrans" cxnId="{24C200CE-22A0-440A-B56D-3DADBE2D079F}">
      <dgm:prSet/>
      <dgm:spPr/>
      <dgm:t>
        <a:bodyPr/>
        <a:lstStyle/>
        <a:p>
          <a:endParaRPr lang="en-US"/>
        </a:p>
      </dgm:t>
    </dgm:pt>
    <dgm:pt modelId="{29A5919A-FD5A-4B5D-86BD-7EC6F0684D42}" type="sibTrans" cxnId="{24C200CE-22A0-440A-B56D-3DADBE2D079F}">
      <dgm:prSet/>
      <dgm:spPr/>
      <dgm:t>
        <a:bodyPr/>
        <a:lstStyle/>
        <a:p>
          <a:endParaRPr lang="en-US"/>
        </a:p>
      </dgm:t>
    </dgm:pt>
    <dgm:pt modelId="{BFE775C9-BEEF-45A3-ACF4-EEF78553B80E}">
      <dgm:prSet/>
      <dgm:spPr/>
      <dgm:t>
        <a:bodyPr/>
        <a:lstStyle/>
        <a:p>
          <a:r>
            <a:rPr lang="en-US" dirty="0"/>
            <a:t>Proposes a </a:t>
          </a:r>
          <a:r>
            <a:rPr lang="en-US" b="1" dirty="0"/>
            <a:t>Rural Transportation Demand Management Set-Aside</a:t>
          </a:r>
          <a:r>
            <a:rPr lang="en-US" dirty="0"/>
            <a:t> within FHWA’s </a:t>
          </a:r>
          <a:r>
            <a:rPr lang="en-US" b="1" dirty="0"/>
            <a:t>rural surface transportation grant program </a:t>
          </a:r>
          <a:endParaRPr lang="en-US" dirty="0"/>
        </a:p>
      </dgm:t>
    </dgm:pt>
    <dgm:pt modelId="{94FA9A54-83B3-4FDA-A348-030583451A11}" type="parTrans" cxnId="{2CC9998A-3FCC-49AB-B91B-C4C54EB1F5D4}">
      <dgm:prSet/>
      <dgm:spPr/>
      <dgm:t>
        <a:bodyPr/>
        <a:lstStyle/>
        <a:p>
          <a:endParaRPr lang="en-US"/>
        </a:p>
      </dgm:t>
    </dgm:pt>
    <dgm:pt modelId="{AB23ABAE-E1DC-4526-845B-3FC39FF3D9C1}" type="sibTrans" cxnId="{2CC9998A-3FCC-49AB-B91B-C4C54EB1F5D4}">
      <dgm:prSet/>
      <dgm:spPr/>
      <dgm:t>
        <a:bodyPr/>
        <a:lstStyle/>
        <a:p>
          <a:endParaRPr lang="en-US"/>
        </a:p>
      </dgm:t>
    </dgm:pt>
    <dgm:pt modelId="{1875FF08-28A7-430E-8E02-EE33D3E083E6}" type="pres">
      <dgm:prSet presAssocID="{42A6947E-2C5A-4A8D-9051-7701FB7747EC}" presName="diagram" presStyleCnt="0">
        <dgm:presLayoutVars>
          <dgm:dir/>
          <dgm:resizeHandles val="exact"/>
        </dgm:presLayoutVars>
      </dgm:prSet>
      <dgm:spPr/>
    </dgm:pt>
    <dgm:pt modelId="{70C27362-3D3A-46D0-B238-67720ABC6943}" type="pres">
      <dgm:prSet presAssocID="{370B892A-EA10-4D9E-95E0-315D6CC59D15}" presName="node" presStyleLbl="node1" presStyleIdx="0" presStyleCnt="4">
        <dgm:presLayoutVars>
          <dgm:bulletEnabled val="1"/>
        </dgm:presLayoutVars>
      </dgm:prSet>
      <dgm:spPr/>
    </dgm:pt>
    <dgm:pt modelId="{729C4EC5-5EC9-400D-BF67-A4C59EC75A77}" type="pres">
      <dgm:prSet presAssocID="{65D04FF4-BE00-49BF-85AF-29B15CAADC59}" presName="sibTrans" presStyleCnt="0"/>
      <dgm:spPr/>
    </dgm:pt>
    <dgm:pt modelId="{DB8CCC93-FD74-4747-B195-71AB356BBA19}" type="pres">
      <dgm:prSet presAssocID="{77FA856F-9F90-419D-9899-2B5C303A22AC}" presName="node" presStyleLbl="node1" presStyleIdx="1" presStyleCnt="4">
        <dgm:presLayoutVars>
          <dgm:bulletEnabled val="1"/>
        </dgm:presLayoutVars>
      </dgm:prSet>
      <dgm:spPr/>
    </dgm:pt>
    <dgm:pt modelId="{5B5E7C1A-AFE5-4C15-80C0-2C6058290562}" type="pres">
      <dgm:prSet presAssocID="{E0B27331-0AFB-432C-A99E-9099898E81B6}" presName="sibTrans" presStyleCnt="0"/>
      <dgm:spPr/>
    </dgm:pt>
    <dgm:pt modelId="{7F0247E5-8FE8-4EBC-8BA5-CF1315F08302}" type="pres">
      <dgm:prSet presAssocID="{12B4F728-63C6-44D5-9A24-A2D57BC8DB46}" presName="node" presStyleLbl="node1" presStyleIdx="2" presStyleCnt="4" custLinFactX="10026" custLinFactNeighborX="100000" custLinFactNeighborY="1127">
        <dgm:presLayoutVars>
          <dgm:bulletEnabled val="1"/>
        </dgm:presLayoutVars>
      </dgm:prSet>
      <dgm:spPr/>
    </dgm:pt>
    <dgm:pt modelId="{C7063E3D-0D82-4CFC-BDE7-40B8893CEAFA}" type="pres">
      <dgm:prSet presAssocID="{29A5919A-FD5A-4B5D-86BD-7EC6F0684D42}" presName="sibTrans" presStyleCnt="0"/>
      <dgm:spPr/>
    </dgm:pt>
    <dgm:pt modelId="{2F6EB588-BAF2-46EA-85B4-984A33FA3255}" type="pres">
      <dgm:prSet presAssocID="{BFE775C9-BEEF-45A3-ACF4-EEF78553B80E}" presName="node" presStyleLbl="node1" presStyleIdx="3" presStyleCnt="4" custLinFactX="-9965" custLinFactNeighborX="-100000" custLinFactNeighborY="1212">
        <dgm:presLayoutVars>
          <dgm:bulletEnabled val="1"/>
        </dgm:presLayoutVars>
      </dgm:prSet>
      <dgm:spPr/>
    </dgm:pt>
  </dgm:ptLst>
  <dgm:cxnLst>
    <dgm:cxn modelId="{C09A3317-BBAF-4660-8193-CCDD5727E1CC}" type="presOf" srcId="{BFE775C9-BEEF-45A3-ACF4-EEF78553B80E}" destId="{2F6EB588-BAF2-46EA-85B4-984A33FA3255}" srcOrd="0" destOrd="0" presId="urn:microsoft.com/office/officeart/2005/8/layout/default"/>
    <dgm:cxn modelId="{26B05229-6A78-4999-80FE-E38A7D492882}" srcId="{42A6947E-2C5A-4A8D-9051-7701FB7747EC}" destId="{77FA856F-9F90-419D-9899-2B5C303A22AC}" srcOrd="1" destOrd="0" parTransId="{7D41116A-FBC4-4592-AA18-C4E4B066FC24}" sibTransId="{E0B27331-0AFB-432C-A99E-9099898E81B6}"/>
    <dgm:cxn modelId="{0C18E56F-8C81-4890-97C3-B8945101F1F4}" srcId="{42A6947E-2C5A-4A8D-9051-7701FB7747EC}" destId="{370B892A-EA10-4D9E-95E0-315D6CC59D15}" srcOrd="0" destOrd="0" parTransId="{3690DA16-623E-4523-B388-354F82BE95E3}" sibTransId="{65D04FF4-BE00-49BF-85AF-29B15CAADC59}"/>
    <dgm:cxn modelId="{2CC9998A-3FCC-49AB-B91B-C4C54EB1F5D4}" srcId="{42A6947E-2C5A-4A8D-9051-7701FB7747EC}" destId="{BFE775C9-BEEF-45A3-ACF4-EEF78553B80E}" srcOrd="3" destOrd="0" parTransId="{94FA9A54-83B3-4FDA-A348-030583451A11}" sibTransId="{AB23ABAE-E1DC-4526-845B-3FC39FF3D9C1}"/>
    <dgm:cxn modelId="{3C0B5FA2-B698-408E-96F4-B91E3E52194F}" type="presOf" srcId="{370B892A-EA10-4D9E-95E0-315D6CC59D15}" destId="{70C27362-3D3A-46D0-B238-67720ABC6943}" srcOrd="0" destOrd="0" presId="urn:microsoft.com/office/officeart/2005/8/layout/default"/>
    <dgm:cxn modelId="{751468AF-D145-47F2-8E01-C4AED719443F}" type="presOf" srcId="{12B4F728-63C6-44D5-9A24-A2D57BC8DB46}" destId="{7F0247E5-8FE8-4EBC-8BA5-CF1315F08302}" srcOrd="0" destOrd="0" presId="urn:microsoft.com/office/officeart/2005/8/layout/default"/>
    <dgm:cxn modelId="{6ADB79BA-5FB5-4097-8775-95F8FABCC90D}" type="presOf" srcId="{77FA856F-9F90-419D-9899-2B5C303A22AC}" destId="{DB8CCC93-FD74-4747-B195-71AB356BBA19}" srcOrd="0" destOrd="0" presId="urn:microsoft.com/office/officeart/2005/8/layout/default"/>
    <dgm:cxn modelId="{24C200CE-22A0-440A-B56D-3DADBE2D079F}" srcId="{42A6947E-2C5A-4A8D-9051-7701FB7747EC}" destId="{12B4F728-63C6-44D5-9A24-A2D57BC8DB46}" srcOrd="2" destOrd="0" parTransId="{FEE2BED5-E1F3-429F-8C2D-9F4A5E2390C7}" sibTransId="{29A5919A-FD5A-4B5D-86BD-7EC6F0684D42}"/>
    <dgm:cxn modelId="{200F86D4-0FC2-437D-933B-6ED2C1A27868}" type="presOf" srcId="{42A6947E-2C5A-4A8D-9051-7701FB7747EC}" destId="{1875FF08-28A7-430E-8E02-EE33D3E083E6}" srcOrd="0" destOrd="0" presId="urn:microsoft.com/office/officeart/2005/8/layout/default"/>
    <dgm:cxn modelId="{AD68E937-8506-4064-9B96-31AC649C9F44}" type="presParOf" srcId="{1875FF08-28A7-430E-8E02-EE33D3E083E6}" destId="{70C27362-3D3A-46D0-B238-67720ABC6943}" srcOrd="0" destOrd="0" presId="urn:microsoft.com/office/officeart/2005/8/layout/default"/>
    <dgm:cxn modelId="{627588DE-E3FA-48F8-971F-FFCD5B235F22}" type="presParOf" srcId="{1875FF08-28A7-430E-8E02-EE33D3E083E6}" destId="{729C4EC5-5EC9-400D-BF67-A4C59EC75A77}" srcOrd="1" destOrd="0" presId="urn:microsoft.com/office/officeart/2005/8/layout/default"/>
    <dgm:cxn modelId="{4F9B6A1F-57E0-4249-9D1B-C34618F8D9C6}" type="presParOf" srcId="{1875FF08-28A7-430E-8E02-EE33D3E083E6}" destId="{DB8CCC93-FD74-4747-B195-71AB356BBA19}" srcOrd="2" destOrd="0" presId="urn:microsoft.com/office/officeart/2005/8/layout/default"/>
    <dgm:cxn modelId="{B41B4F4B-915C-4D6C-BF85-903AA394F364}" type="presParOf" srcId="{1875FF08-28A7-430E-8E02-EE33D3E083E6}" destId="{5B5E7C1A-AFE5-4C15-80C0-2C6058290562}" srcOrd="3" destOrd="0" presId="urn:microsoft.com/office/officeart/2005/8/layout/default"/>
    <dgm:cxn modelId="{919E1A01-DF11-4BDB-9272-7A5A1F406577}" type="presParOf" srcId="{1875FF08-28A7-430E-8E02-EE33D3E083E6}" destId="{7F0247E5-8FE8-4EBC-8BA5-CF1315F08302}" srcOrd="4" destOrd="0" presId="urn:microsoft.com/office/officeart/2005/8/layout/default"/>
    <dgm:cxn modelId="{24D1B1BF-340D-4F64-AB96-B1DECC6BE151}" type="presParOf" srcId="{1875FF08-28A7-430E-8E02-EE33D3E083E6}" destId="{C7063E3D-0D82-4CFC-BDE7-40B8893CEAFA}" srcOrd="5" destOrd="0" presId="urn:microsoft.com/office/officeart/2005/8/layout/default"/>
    <dgm:cxn modelId="{3707D578-495D-473C-967C-143F4546F183}" type="presParOf" srcId="{1875FF08-28A7-430E-8E02-EE33D3E083E6}" destId="{2F6EB588-BAF2-46EA-85B4-984A33FA3255}"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3758B5-031C-4641-831A-01BD5F471F3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2F5014C-0927-4A57-8380-6CCA54516184}">
      <dgm:prSet/>
      <dgm:spPr/>
      <dgm:t>
        <a:bodyPr/>
        <a:lstStyle/>
        <a:p>
          <a:r>
            <a:rPr lang="en-US" b="1"/>
            <a:t>Veronica Jarvis, TDM-CP</a:t>
          </a:r>
          <a:endParaRPr lang="en-US"/>
        </a:p>
      </dgm:t>
    </dgm:pt>
    <dgm:pt modelId="{543A656E-6755-4FDF-ABB5-C264FD21772F}" type="parTrans" cxnId="{28C22CC3-610D-44CE-BA38-6FCD929F539B}">
      <dgm:prSet/>
      <dgm:spPr/>
      <dgm:t>
        <a:bodyPr/>
        <a:lstStyle/>
        <a:p>
          <a:endParaRPr lang="en-US"/>
        </a:p>
      </dgm:t>
    </dgm:pt>
    <dgm:pt modelId="{3838CDC5-DFAB-4CE0-AE2D-A8C8C249EC95}" type="sibTrans" cxnId="{28C22CC3-610D-44CE-BA38-6FCD929F539B}">
      <dgm:prSet/>
      <dgm:spPr/>
      <dgm:t>
        <a:bodyPr/>
        <a:lstStyle/>
        <a:p>
          <a:endParaRPr lang="en-US"/>
        </a:p>
      </dgm:t>
    </dgm:pt>
    <dgm:pt modelId="{F7CBAE0D-6F25-4F77-9AE3-B3778BD422DE}">
      <dgm:prSet/>
      <dgm:spPr/>
      <dgm:t>
        <a:bodyPr/>
        <a:lstStyle/>
        <a:p>
          <a:r>
            <a:rPr lang="en-US"/>
            <a:t>Senior TDM Planner</a:t>
          </a:r>
        </a:p>
      </dgm:t>
    </dgm:pt>
    <dgm:pt modelId="{73C49091-827A-4E73-801E-0DBBA9D2C7C4}" type="parTrans" cxnId="{FF7FEE5F-7CAF-4755-A53B-50F41144EA4A}">
      <dgm:prSet/>
      <dgm:spPr/>
      <dgm:t>
        <a:bodyPr/>
        <a:lstStyle/>
        <a:p>
          <a:endParaRPr lang="en-US"/>
        </a:p>
      </dgm:t>
    </dgm:pt>
    <dgm:pt modelId="{3680B444-0A84-4C46-9F19-AE2E85041E34}" type="sibTrans" cxnId="{FF7FEE5F-7CAF-4755-A53B-50F41144EA4A}">
      <dgm:prSet/>
      <dgm:spPr/>
      <dgm:t>
        <a:bodyPr/>
        <a:lstStyle/>
        <a:p>
          <a:endParaRPr lang="en-US"/>
        </a:p>
      </dgm:t>
    </dgm:pt>
    <dgm:pt modelId="{0E33ECC6-6454-4A67-97A4-FE04A99B35B7}">
      <dgm:prSet/>
      <dgm:spPr/>
      <dgm:t>
        <a:bodyPr/>
        <a:lstStyle/>
        <a:p>
          <a:r>
            <a:rPr lang="en-US"/>
            <a:t>Thurston Regional Planning Council</a:t>
          </a:r>
        </a:p>
      </dgm:t>
    </dgm:pt>
    <dgm:pt modelId="{9ED0FD61-FF1E-4781-863A-9C7D402F4838}" type="parTrans" cxnId="{C8F335B9-0276-4570-B77A-69796BF28E32}">
      <dgm:prSet/>
      <dgm:spPr/>
      <dgm:t>
        <a:bodyPr/>
        <a:lstStyle/>
        <a:p>
          <a:endParaRPr lang="en-US"/>
        </a:p>
      </dgm:t>
    </dgm:pt>
    <dgm:pt modelId="{0E7DEBDD-F73E-46CF-AA0C-209E9412B6E9}" type="sibTrans" cxnId="{C8F335B9-0276-4570-B77A-69796BF28E32}">
      <dgm:prSet/>
      <dgm:spPr/>
      <dgm:t>
        <a:bodyPr/>
        <a:lstStyle/>
        <a:p>
          <a:endParaRPr lang="en-US"/>
        </a:p>
      </dgm:t>
    </dgm:pt>
    <dgm:pt modelId="{A10F9D2A-7AC9-4460-BBFC-386488CE534F}">
      <dgm:prSet/>
      <dgm:spPr/>
      <dgm:t>
        <a:bodyPr/>
        <a:lstStyle/>
        <a:p>
          <a:r>
            <a:rPr lang="en-US"/>
            <a:t>360.741.2521 </a:t>
          </a:r>
        </a:p>
      </dgm:t>
    </dgm:pt>
    <dgm:pt modelId="{1F0B9525-BDB8-4689-B277-47B2601C2788}" type="parTrans" cxnId="{46B3E9F8-4598-4717-B59E-5BACD42C3948}">
      <dgm:prSet/>
      <dgm:spPr/>
      <dgm:t>
        <a:bodyPr/>
        <a:lstStyle/>
        <a:p>
          <a:endParaRPr lang="en-US"/>
        </a:p>
      </dgm:t>
    </dgm:pt>
    <dgm:pt modelId="{61BB9B7F-C7C1-4703-8E1D-0EF925003C0E}" type="sibTrans" cxnId="{46B3E9F8-4598-4717-B59E-5BACD42C3948}">
      <dgm:prSet/>
      <dgm:spPr/>
      <dgm:t>
        <a:bodyPr/>
        <a:lstStyle/>
        <a:p>
          <a:endParaRPr lang="en-US"/>
        </a:p>
      </dgm:t>
    </dgm:pt>
    <dgm:pt modelId="{1C6C3226-0F78-4E42-ADD1-73B2F3044EE6}">
      <dgm:prSet/>
      <dgm:spPr/>
      <dgm:t>
        <a:bodyPr/>
        <a:lstStyle/>
        <a:p>
          <a:r>
            <a:rPr lang="en-US">
              <a:hlinkClick xmlns:r="http://schemas.openxmlformats.org/officeDocument/2006/relationships" r:id="rId1"/>
            </a:rPr>
            <a:t>JarvisV@trpc.org</a:t>
          </a:r>
          <a:endParaRPr lang="en-US"/>
        </a:p>
      </dgm:t>
    </dgm:pt>
    <dgm:pt modelId="{3908ED14-DC14-4BCB-A8F7-3A8CA0113354}" type="parTrans" cxnId="{FA289A52-9D3B-4736-826C-87984995F225}">
      <dgm:prSet/>
      <dgm:spPr/>
      <dgm:t>
        <a:bodyPr/>
        <a:lstStyle/>
        <a:p>
          <a:endParaRPr lang="en-US"/>
        </a:p>
      </dgm:t>
    </dgm:pt>
    <dgm:pt modelId="{D2CEC402-54A8-4DA6-ABE1-C983D1AB32F4}" type="sibTrans" cxnId="{FA289A52-9D3B-4736-826C-87984995F225}">
      <dgm:prSet/>
      <dgm:spPr/>
      <dgm:t>
        <a:bodyPr/>
        <a:lstStyle/>
        <a:p>
          <a:endParaRPr lang="en-US"/>
        </a:p>
      </dgm:t>
    </dgm:pt>
    <dgm:pt modelId="{74404DCC-2232-409C-91B7-A89FC026DB70}">
      <dgm:prSet/>
      <dgm:spPr/>
      <dgm:t>
        <a:bodyPr/>
        <a:lstStyle/>
        <a:p>
          <a:r>
            <a:rPr lang="en-US" b="1"/>
            <a:t>Kerri Woehler (she/her)</a:t>
          </a:r>
          <a:endParaRPr lang="en-US"/>
        </a:p>
      </dgm:t>
    </dgm:pt>
    <dgm:pt modelId="{9D28770E-A576-4822-ACEC-EB3284661BB0}" type="parTrans" cxnId="{21513B06-B1C5-4F0F-AE58-1B0F5B5E1694}">
      <dgm:prSet/>
      <dgm:spPr/>
      <dgm:t>
        <a:bodyPr/>
        <a:lstStyle/>
        <a:p>
          <a:endParaRPr lang="en-US"/>
        </a:p>
      </dgm:t>
    </dgm:pt>
    <dgm:pt modelId="{73D407B8-3173-45D2-A0E7-C704761AAD41}" type="sibTrans" cxnId="{21513B06-B1C5-4F0F-AE58-1B0F5B5E1694}">
      <dgm:prSet/>
      <dgm:spPr/>
      <dgm:t>
        <a:bodyPr/>
        <a:lstStyle/>
        <a:p>
          <a:endParaRPr lang="en-US"/>
        </a:p>
      </dgm:t>
    </dgm:pt>
    <dgm:pt modelId="{0A41FD08-E86F-4D90-B3D5-28B562EF5B0F}">
      <dgm:prSet/>
      <dgm:spPr/>
      <dgm:t>
        <a:bodyPr/>
        <a:lstStyle/>
        <a:p>
          <a:r>
            <a:rPr lang="en-US"/>
            <a:t>Assistant Secretary, Multimodal Development and Delivery</a:t>
          </a:r>
        </a:p>
      </dgm:t>
    </dgm:pt>
    <dgm:pt modelId="{17203B1C-5386-4ECF-8A10-ADA9DCC9BA0A}" type="parTrans" cxnId="{8E7BEE45-2DDC-4EAC-B703-9771EE5A1430}">
      <dgm:prSet/>
      <dgm:spPr/>
      <dgm:t>
        <a:bodyPr/>
        <a:lstStyle/>
        <a:p>
          <a:endParaRPr lang="en-US"/>
        </a:p>
      </dgm:t>
    </dgm:pt>
    <dgm:pt modelId="{5D86AD45-4FD3-40CF-B63A-6EFD89604C88}" type="sibTrans" cxnId="{8E7BEE45-2DDC-4EAC-B703-9771EE5A1430}">
      <dgm:prSet/>
      <dgm:spPr/>
      <dgm:t>
        <a:bodyPr/>
        <a:lstStyle/>
        <a:p>
          <a:endParaRPr lang="en-US"/>
        </a:p>
      </dgm:t>
    </dgm:pt>
    <dgm:pt modelId="{B9081106-237D-4CDC-B688-0D120CC44E8F}">
      <dgm:prSet/>
      <dgm:spPr/>
      <dgm:t>
        <a:bodyPr/>
        <a:lstStyle/>
        <a:p>
          <a:r>
            <a:rPr lang="en-US"/>
            <a:t>Washington State Department of Transportation</a:t>
          </a:r>
        </a:p>
      </dgm:t>
    </dgm:pt>
    <dgm:pt modelId="{5FBEC0F3-C169-4F39-8E87-23A5BFF4D24C}" type="parTrans" cxnId="{596CBF53-2F55-40F8-B071-37BD6F34180E}">
      <dgm:prSet/>
      <dgm:spPr/>
      <dgm:t>
        <a:bodyPr/>
        <a:lstStyle/>
        <a:p>
          <a:endParaRPr lang="en-US"/>
        </a:p>
      </dgm:t>
    </dgm:pt>
    <dgm:pt modelId="{6AB9844D-A0AF-4911-9BFB-D3F4A0CEEF7E}" type="sibTrans" cxnId="{596CBF53-2F55-40F8-B071-37BD6F34180E}">
      <dgm:prSet/>
      <dgm:spPr/>
      <dgm:t>
        <a:bodyPr/>
        <a:lstStyle/>
        <a:p>
          <a:endParaRPr lang="en-US"/>
        </a:p>
      </dgm:t>
    </dgm:pt>
    <dgm:pt modelId="{0F75CCA6-B9A8-4BFE-9514-FF776E1F718C}">
      <dgm:prSet/>
      <dgm:spPr/>
      <dgm:t>
        <a:bodyPr/>
        <a:lstStyle/>
        <a:p>
          <a:r>
            <a:rPr lang="en-US"/>
            <a:t>360.480.1962</a:t>
          </a:r>
        </a:p>
      </dgm:t>
    </dgm:pt>
    <dgm:pt modelId="{6BADF770-4727-4096-9CF5-82AA4B1B668C}" type="parTrans" cxnId="{D9E8DE8D-A18A-4556-9978-71408F47DEA0}">
      <dgm:prSet/>
      <dgm:spPr/>
      <dgm:t>
        <a:bodyPr/>
        <a:lstStyle/>
        <a:p>
          <a:endParaRPr lang="en-US"/>
        </a:p>
      </dgm:t>
    </dgm:pt>
    <dgm:pt modelId="{9FD037FB-16E7-4735-9BD4-545D0DE60D1F}" type="sibTrans" cxnId="{D9E8DE8D-A18A-4556-9978-71408F47DEA0}">
      <dgm:prSet/>
      <dgm:spPr/>
      <dgm:t>
        <a:bodyPr/>
        <a:lstStyle/>
        <a:p>
          <a:endParaRPr lang="en-US"/>
        </a:p>
      </dgm:t>
    </dgm:pt>
    <dgm:pt modelId="{2B740679-2677-4EB9-9B6A-73925087048B}">
      <dgm:prSet/>
      <dgm:spPr/>
      <dgm:t>
        <a:bodyPr/>
        <a:lstStyle/>
        <a:p>
          <a:r>
            <a:rPr lang="en-US">
              <a:hlinkClick xmlns:r="http://schemas.openxmlformats.org/officeDocument/2006/relationships" r:id="rId2"/>
            </a:rPr>
            <a:t>kerri.woehler@wsdot.wa.gov</a:t>
          </a:r>
          <a:r>
            <a:rPr lang="en-US"/>
            <a:t> </a:t>
          </a:r>
        </a:p>
      </dgm:t>
    </dgm:pt>
    <dgm:pt modelId="{A6A13B2D-2C9A-4C63-BAD2-E8A56B38B63C}" type="parTrans" cxnId="{A7FF22AD-D099-4C9D-97E1-12948FE9444B}">
      <dgm:prSet/>
      <dgm:spPr/>
      <dgm:t>
        <a:bodyPr/>
        <a:lstStyle/>
        <a:p>
          <a:endParaRPr lang="en-US"/>
        </a:p>
      </dgm:t>
    </dgm:pt>
    <dgm:pt modelId="{8A8C578B-AA94-4CBC-8CCD-CA855A403EDD}" type="sibTrans" cxnId="{A7FF22AD-D099-4C9D-97E1-12948FE9444B}">
      <dgm:prSet/>
      <dgm:spPr/>
      <dgm:t>
        <a:bodyPr/>
        <a:lstStyle/>
        <a:p>
          <a:endParaRPr lang="en-US"/>
        </a:p>
      </dgm:t>
    </dgm:pt>
    <dgm:pt modelId="{0CF1B4A0-F3E7-4F25-8F44-3AB6B126F5A7}" type="pres">
      <dgm:prSet presAssocID="{413758B5-031C-4641-831A-01BD5F471F3A}" presName="linear" presStyleCnt="0">
        <dgm:presLayoutVars>
          <dgm:animLvl val="lvl"/>
          <dgm:resizeHandles val="exact"/>
        </dgm:presLayoutVars>
      </dgm:prSet>
      <dgm:spPr/>
    </dgm:pt>
    <dgm:pt modelId="{1C462EDE-8232-4885-BD77-3822875B10F2}" type="pres">
      <dgm:prSet presAssocID="{42F5014C-0927-4A57-8380-6CCA54516184}" presName="parentText" presStyleLbl="node1" presStyleIdx="0" presStyleCnt="2">
        <dgm:presLayoutVars>
          <dgm:chMax val="0"/>
          <dgm:bulletEnabled val="1"/>
        </dgm:presLayoutVars>
      </dgm:prSet>
      <dgm:spPr/>
    </dgm:pt>
    <dgm:pt modelId="{3901F8BB-5B49-4456-891A-6A8CE8DFFAC1}" type="pres">
      <dgm:prSet presAssocID="{42F5014C-0927-4A57-8380-6CCA54516184}" presName="childText" presStyleLbl="revTx" presStyleIdx="0" presStyleCnt="2">
        <dgm:presLayoutVars>
          <dgm:bulletEnabled val="1"/>
        </dgm:presLayoutVars>
      </dgm:prSet>
      <dgm:spPr/>
    </dgm:pt>
    <dgm:pt modelId="{8B2A9C79-B2F0-4DCA-84D6-A76B0F2F29D3}" type="pres">
      <dgm:prSet presAssocID="{74404DCC-2232-409C-91B7-A89FC026DB70}" presName="parentText" presStyleLbl="node1" presStyleIdx="1" presStyleCnt="2">
        <dgm:presLayoutVars>
          <dgm:chMax val="0"/>
          <dgm:bulletEnabled val="1"/>
        </dgm:presLayoutVars>
      </dgm:prSet>
      <dgm:spPr/>
    </dgm:pt>
    <dgm:pt modelId="{B2C9D301-2E7F-4EE3-BF34-6C1DD56B88C9}" type="pres">
      <dgm:prSet presAssocID="{74404DCC-2232-409C-91B7-A89FC026DB70}" presName="childText" presStyleLbl="revTx" presStyleIdx="1" presStyleCnt="2">
        <dgm:presLayoutVars>
          <dgm:bulletEnabled val="1"/>
        </dgm:presLayoutVars>
      </dgm:prSet>
      <dgm:spPr/>
    </dgm:pt>
  </dgm:ptLst>
  <dgm:cxnLst>
    <dgm:cxn modelId="{21513B06-B1C5-4F0F-AE58-1B0F5B5E1694}" srcId="{413758B5-031C-4641-831A-01BD5F471F3A}" destId="{74404DCC-2232-409C-91B7-A89FC026DB70}" srcOrd="1" destOrd="0" parTransId="{9D28770E-A576-4822-ACEC-EB3284661BB0}" sibTransId="{73D407B8-3173-45D2-A0E7-C704761AAD41}"/>
    <dgm:cxn modelId="{7426BE19-82D2-4DA8-9F12-CF9E74C1FA40}" type="presOf" srcId="{A10F9D2A-7AC9-4460-BBFC-386488CE534F}" destId="{3901F8BB-5B49-4456-891A-6A8CE8DFFAC1}" srcOrd="0" destOrd="2" presId="urn:microsoft.com/office/officeart/2005/8/layout/vList2"/>
    <dgm:cxn modelId="{6C21CB1C-9351-42E8-9DF8-48F39CAB3E8D}" type="presOf" srcId="{413758B5-031C-4641-831A-01BD5F471F3A}" destId="{0CF1B4A0-F3E7-4F25-8F44-3AB6B126F5A7}" srcOrd="0" destOrd="0" presId="urn:microsoft.com/office/officeart/2005/8/layout/vList2"/>
    <dgm:cxn modelId="{6FF6B35B-6309-42E6-901D-1DCE980599E0}" type="presOf" srcId="{74404DCC-2232-409C-91B7-A89FC026DB70}" destId="{8B2A9C79-B2F0-4DCA-84D6-A76B0F2F29D3}" srcOrd="0" destOrd="0" presId="urn:microsoft.com/office/officeart/2005/8/layout/vList2"/>
    <dgm:cxn modelId="{FF7FEE5F-7CAF-4755-A53B-50F41144EA4A}" srcId="{42F5014C-0927-4A57-8380-6CCA54516184}" destId="{F7CBAE0D-6F25-4F77-9AE3-B3778BD422DE}" srcOrd="0" destOrd="0" parTransId="{73C49091-827A-4E73-801E-0DBBA9D2C7C4}" sibTransId="{3680B444-0A84-4C46-9F19-AE2E85041E34}"/>
    <dgm:cxn modelId="{8E7BEE45-2DDC-4EAC-B703-9771EE5A1430}" srcId="{74404DCC-2232-409C-91B7-A89FC026DB70}" destId="{0A41FD08-E86F-4D90-B3D5-28B562EF5B0F}" srcOrd="0" destOrd="0" parTransId="{17203B1C-5386-4ECF-8A10-ADA9DCC9BA0A}" sibTransId="{5D86AD45-4FD3-40CF-B63A-6EFD89604C88}"/>
    <dgm:cxn modelId="{585EAA48-7772-49C6-878B-9B14A50B6FB4}" type="presOf" srcId="{42F5014C-0927-4A57-8380-6CCA54516184}" destId="{1C462EDE-8232-4885-BD77-3822875B10F2}" srcOrd="0" destOrd="0" presId="urn:microsoft.com/office/officeart/2005/8/layout/vList2"/>
    <dgm:cxn modelId="{D216134A-37E1-4B12-90AC-B581D2388447}" type="presOf" srcId="{0F75CCA6-B9A8-4BFE-9514-FF776E1F718C}" destId="{B2C9D301-2E7F-4EE3-BF34-6C1DD56B88C9}" srcOrd="0" destOrd="2" presId="urn:microsoft.com/office/officeart/2005/8/layout/vList2"/>
    <dgm:cxn modelId="{FA289A52-9D3B-4736-826C-87984995F225}" srcId="{42F5014C-0927-4A57-8380-6CCA54516184}" destId="{1C6C3226-0F78-4E42-ADD1-73B2F3044EE6}" srcOrd="3" destOrd="0" parTransId="{3908ED14-DC14-4BCB-A8F7-3A8CA0113354}" sibTransId="{D2CEC402-54A8-4DA6-ABE1-C983D1AB32F4}"/>
    <dgm:cxn modelId="{596CBF53-2F55-40F8-B071-37BD6F34180E}" srcId="{74404DCC-2232-409C-91B7-A89FC026DB70}" destId="{B9081106-237D-4CDC-B688-0D120CC44E8F}" srcOrd="1" destOrd="0" parTransId="{5FBEC0F3-C169-4F39-8E87-23A5BFF4D24C}" sibTransId="{6AB9844D-A0AF-4911-9BFB-D3F4A0CEEF7E}"/>
    <dgm:cxn modelId="{E5E59658-E4F6-40C6-A183-2C7E7C7028C1}" type="presOf" srcId="{1C6C3226-0F78-4E42-ADD1-73B2F3044EE6}" destId="{3901F8BB-5B49-4456-891A-6A8CE8DFFAC1}" srcOrd="0" destOrd="3" presId="urn:microsoft.com/office/officeart/2005/8/layout/vList2"/>
    <dgm:cxn modelId="{641A3C8B-3C14-442C-AF1C-C62F780EF6E6}" type="presOf" srcId="{2B740679-2677-4EB9-9B6A-73925087048B}" destId="{B2C9D301-2E7F-4EE3-BF34-6C1DD56B88C9}" srcOrd="0" destOrd="3" presId="urn:microsoft.com/office/officeart/2005/8/layout/vList2"/>
    <dgm:cxn modelId="{D9E8DE8D-A18A-4556-9978-71408F47DEA0}" srcId="{74404DCC-2232-409C-91B7-A89FC026DB70}" destId="{0F75CCA6-B9A8-4BFE-9514-FF776E1F718C}" srcOrd="2" destOrd="0" parTransId="{6BADF770-4727-4096-9CF5-82AA4B1B668C}" sibTransId="{9FD037FB-16E7-4735-9BD4-545D0DE60D1F}"/>
    <dgm:cxn modelId="{80B04497-46B9-409F-B836-705561E24E71}" type="presOf" srcId="{0A41FD08-E86F-4D90-B3D5-28B562EF5B0F}" destId="{B2C9D301-2E7F-4EE3-BF34-6C1DD56B88C9}" srcOrd="0" destOrd="0" presId="urn:microsoft.com/office/officeart/2005/8/layout/vList2"/>
    <dgm:cxn modelId="{161B8A97-114D-4B7B-9BC8-4B3D429AEC34}" type="presOf" srcId="{0E33ECC6-6454-4A67-97A4-FE04A99B35B7}" destId="{3901F8BB-5B49-4456-891A-6A8CE8DFFAC1}" srcOrd="0" destOrd="1" presId="urn:microsoft.com/office/officeart/2005/8/layout/vList2"/>
    <dgm:cxn modelId="{A7FF22AD-D099-4C9D-97E1-12948FE9444B}" srcId="{74404DCC-2232-409C-91B7-A89FC026DB70}" destId="{2B740679-2677-4EB9-9B6A-73925087048B}" srcOrd="3" destOrd="0" parTransId="{A6A13B2D-2C9A-4C63-BAD2-E8A56B38B63C}" sibTransId="{8A8C578B-AA94-4CBC-8CCD-CA855A403EDD}"/>
    <dgm:cxn modelId="{C8F335B9-0276-4570-B77A-69796BF28E32}" srcId="{42F5014C-0927-4A57-8380-6CCA54516184}" destId="{0E33ECC6-6454-4A67-97A4-FE04A99B35B7}" srcOrd="1" destOrd="0" parTransId="{9ED0FD61-FF1E-4781-863A-9C7D402F4838}" sibTransId="{0E7DEBDD-F73E-46CF-AA0C-209E9412B6E9}"/>
    <dgm:cxn modelId="{28C22CC3-610D-44CE-BA38-6FCD929F539B}" srcId="{413758B5-031C-4641-831A-01BD5F471F3A}" destId="{42F5014C-0927-4A57-8380-6CCA54516184}" srcOrd="0" destOrd="0" parTransId="{543A656E-6755-4FDF-ABB5-C264FD21772F}" sibTransId="{3838CDC5-DFAB-4CE0-AE2D-A8C8C249EC95}"/>
    <dgm:cxn modelId="{F21F9EE9-89A3-467D-BF83-9577860193DD}" type="presOf" srcId="{B9081106-237D-4CDC-B688-0D120CC44E8F}" destId="{B2C9D301-2E7F-4EE3-BF34-6C1DD56B88C9}" srcOrd="0" destOrd="1" presId="urn:microsoft.com/office/officeart/2005/8/layout/vList2"/>
    <dgm:cxn modelId="{46B3E9F8-4598-4717-B59E-5BACD42C3948}" srcId="{42F5014C-0927-4A57-8380-6CCA54516184}" destId="{A10F9D2A-7AC9-4460-BBFC-386488CE534F}" srcOrd="2" destOrd="0" parTransId="{1F0B9525-BDB8-4689-B277-47B2601C2788}" sibTransId="{61BB9B7F-C7C1-4703-8E1D-0EF925003C0E}"/>
    <dgm:cxn modelId="{F7BB8AFC-1A2D-480F-AFC0-E732FCDB76BF}" type="presOf" srcId="{F7CBAE0D-6F25-4F77-9AE3-B3778BD422DE}" destId="{3901F8BB-5B49-4456-891A-6A8CE8DFFAC1}" srcOrd="0" destOrd="0" presId="urn:microsoft.com/office/officeart/2005/8/layout/vList2"/>
    <dgm:cxn modelId="{D5D2EFE5-FC78-4B84-8ADD-9FC8A8286B3A}" type="presParOf" srcId="{0CF1B4A0-F3E7-4F25-8F44-3AB6B126F5A7}" destId="{1C462EDE-8232-4885-BD77-3822875B10F2}" srcOrd="0" destOrd="0" presId="urn:microsoft.com/office/officeart/2005/8/layout/vList2"/>
    <dgm:cxn modelId="{6A626418-377D-442E-B6F0-FDC8A1EF5D26}" type="presParOf" srcId="{0CF1B4A0-F3E7-4F25-8F44-3AB6B126F5A7}" destId="{3901F8BB-5B49-4456-891A-6A8CE8DFFAC1}" srcOrd="1" destOrd="0" presId="urn:microsoft.com/office/officeart/2005/8/layout/vList2"/>
    <dgm:cxn modelId="{C3D36DFF-995B-4001-B1DD-D0EF52894E43}" type="presParOf" srcId="{0CF1B4A0-F3E7-4F25-8F44-3AB6B126F5A7}" destId="{8B2A9C79-B2F0-4DCA-84D6-A76B0F2F29D3}" srcOrd="2" destOrd="0" presId="urn:microsoft.com/office/officeart/2005/8/layout/vList2"/>
    <dgm:cxn modelId="{3E22D553-4F3C-41EB-9184-5F5FAB8035B9}" type="presParOf" srcId="{0CF1B4A0-F3E7-4F25-8F44-3AB6B126F5A7}" destId="{B2C9D301-2E7F-4EE3-BF34-6C1DD56B88C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6F4B1-91BD-4FA4-BD78-FF9AE4013B4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F2B0C10-F7F0-4FBD-B498-8ACEADE1208A}">
      <dgm:prSet/>
      <dgm:spPr/>
      <dgm:t>
        <a:bodyPr/>
        <a:lstStyle/>
        <a:p>
          <a:r>
            <a:rPr lang="en-US"/>
            <a:t>Competitive grant programs (TDM + multimodal)</a:t>
          </a:r>
        </a:p>
      </dgm:t>
    </dgm:pt>
    <dgm:pt modelId="{C2B05229-B97D-498F-B28A-C7D93BF2F465}" type="parTrans" cxnId="{D2A6F314-B6A3-4830-8BEA-4FA1FA345A5E}">
      <dgm:prSet/>
      <dgm:spPr/>
      <dgm:t>
        <a:bodyPr/>
        <a:lstStyle/>
        <a:p>
          <a:endParaRPr lang="en-US"/>
        </a:p>
      </dgm:t>
    </dgm:pt>
    <dgm:pt modelId="{BA8CD3CE-D3B3-4A97-83D3-03DCF243EEE4}" type="sibTrans" cxnId="{D2A6F314-B6A3-4830-8BEA-4FA1FA345A5E}">
      <dgm:prSet/>
      <dgm:spPr/>
      <dgm:t>
        <a:bodyPr/>
        <a:lstStyle/>
        <a:p>
          <a:endParaRPr lang="en-US"/>
        </a:p>
      </dgm:t>
    </dgm:pt>
    <dgm:pt modelId="{2A8A2463-8986-43F5-9228-7FCE3D7D410E}">
      <dgm:prSet/>
      <dgm:spPr/>
      <dgm:t>
        <a:bodyPr/>
        <a:lstStyle/>
        <a:p>
          <a:r>
            <a:rPr lang="en-US"/>
            <a:t>Innovation grants (new programs, TMA/TMO support)</a:t>
          </a:r>
        </a:p>
      </dgm:t>
    </dgm:pt>
    <dgm:pt modelId="{9E84F5AF-BD2E-42A8-A15C-DBDB4AC002C3}" type="parTrans" cxnId="{62719BA4-82F9-4653-9271-D65A6A0C37E6}">
      <dgm:prSet/>
      <dgm:spPr/>
      <dgm:t>
        <a:bodyPr/>
        <a:lstStyle/>
        <a:p>
          <a:endParaRPr lang="en-US"/>
        </a:p>
      </dgm:t>
    </dgm:pt>
    <dgm:pt modelId="{AA2B7571-CF4E-4D21-84C2-95D9FD7A5777}" type="sibTrans" cxnId="{62719BA4-82F9-4653-9271-D65A6A0C37E6}">
      <dgm:prSet/>
      <dgm:spPr/>
      <dgm:t>
        <a:bodyPr/>
        <a:lstStyle/>
        <a:p>
          <a:endParaRPr lang="en-US"/>
        </a:p>
      </dgm:t>
    </dgm:pt>
    <dgm:pt modelId="{BA59B951-A059-4F54-9428-5B47DC69020C}">
      <dgm:prSet/>
      <dgm:spPr/>
      <dgm:t>
        <a:bodyPr/>
        <a:lstStyle/>
        <a:p>
          <a:r>
            <a:rPr lang="en-US"/>
            <a:t>Technical assistance + public awareness</a:t>
          </a:r>
        </a:p>
      </dgm:t>
    </dgm:pt>
    <dgm:pt modelId="{E1BF17FA-4427-4AB7-B084-0EE421537891}" type="parTrans" cxnId="{85DBB097-31F4-4947-BCC9-3057589FCCEA}">
      <dgm:prSet/>
      <dgm:spPr/>
      <dgm:t>
        <a:bodyPr/>
        <a:lstStyle/>
        <a:p>
          <a:endParaRPr lang="en-US"/>
        </a:p>
      </dgm:t>
    </dgm:pt>
    <dgm:pt modelId="{8AEC0F71-AE99-40D8-91CF-E6BAA26479D5}" type="sibTrans" cxnId="{85DBB097-31F4-4947-BCC9-3057589FCCEA}">
      <dgm:prSet/>
      <dgm:spPr/>
      <dgm:t>
        <a:bodyPr/>
        <a:lstStyle/>
        <a:p>
          <a:endParaRPr lang="en-US"/>
        </a:p>
      </dgm:t>
    </dgm:pt>
    <dgm:pt modelId="{0FFE3696-E2E8-4692-82A8-2F5C031A3DA8}">
      <dgm:prSet/>
      <dgm:spPr/>
      <dgm:t>
        <a:bodyPr/>
        <a:lstStyle/>
        <a:p>
          <a:r>
            <a:rPr lang="en-US"/>
            <a:t>Employer-based requirements and compliance support</a:t>
          </a:r>
        </a:p>
      </dgm:t>
    </dgm:pt>
    <dgm:pt modelId="{6BD90137-2BFB-4E0B-BB79-81624FA96DB9}" type="parTrans" cxnId="{BCC13B39-36E0-41BC-9990-80083F307609}">
      <dgm:prSet/>
      <dgm:spPr/>
      <dgm:t>
        <a:bodyPr/>
        <a:lstStyle/>
        <a:p>
          <a:endParaRPr lang="en-US"/>
        </a:p>
      </dgm:t>
    </dgm:pt>
    <dgm:pt modelId="{DF40EB52-4105-41AA-B0EA-8B1A04EAC474}" type="sibTrans" cxnId="{BCC13B39-36E0-41BC-9990-80083F307609}">
      <dgm:prSet/>
      <dgm:spPr/>
      <dgm:t>
        <a:bodyPr/>
        <a:lstStyle/>
        <a:p>
          <a:endParaRPr lang="en-US"/>
        </a:p>
      </dgm:t>
    </dgm:pt>
    <dgm:pt modelId="{EC50AC14-B1A2-426B-885E-AF78DF5B5A87}">
      <dgm:prSet/>
      <dgm:spPr/>
      <dgm:t>
        <a:bodyPr/>
        <a:lstStyle/>
        <a:p>
          <a:r>
            <a:rPr lang="en-US"/>
            <a:t>State grant programs delivered through MPOs/transit agencies</a:t>
          </a:r>
        </a:p>
      </dgm:t>
    </dgm:pt>
    <dgm:pt modelId="{B81226F0-3A20-4164-9C3D-E6D4122C5AA1}" type="parTrans" cxnId="{CB140078-A5E3-4BCE-B78C-4172B910F44E}">
      <dgm:prSet/>
      <dgm:spPr/>
      <dgm:t>
        <a:bodyPr/>
        <a:lstStyle/>
        <a:p>
          <a:endParaRPr lang="en-US"/>
        </a:p>
      </dgm:t>
    </dgm:pt>
    <dgm:pt modelId="{04D222F4-2F46-4C62-8E52-25E74D4F4E4D}" type="sibTrans" cxnId="{CB140078-A5E3-4BCE-B78C-4172B910F44E}">
      <dgm:prSet/>
      <dgm:spPr/>
      <dgm:t>
        <a:bodyPr/>
        <a:lstStyle/>
        <a:p>
          <a:endParaRPr lang="en-US"/>
        </a:p>
      </dgm:t>
    </dgm:pt>
    <dgm:pt modelId="{7133C517-786B-465C-8EC1-BE0096F45750}" type="pres">
      <dgm:prSet presAssocID="{1D76F4B1-91BD-4FA4-BD78-FF9AE4013B46}" presName="linear" presStyleCnt="0">
        <dgm:presLayoutVars>
          <dgm:animLvl val="lvl"/>
          <dgm:resizeHandles val="exact"/>
        </dgm:presLayoutVars>
      </dgm:prSet>
      <dgm:spPr/>
    </dgm:pt>
    <dgm:pt modelId="{62C06725-96E3-4C82-81ED-964209DA9E91}" type="pres">
      <dgm:prSet presAssocID="{DF2B0C10-F7F0-4FBD-B498-8ACEADE1208A}" presName="parentText" presStyleLbl="node1" presStyleIdx="0" presStyleCnt="5">
        <dgm:presLayoutVars>
          <dgm:chMax val="0"/>
          <dgm:bulletEnabled val="1"/>
        </dgm:presLayoutVars>
      </dgm:prSet>
      <dgm:spPr/>
    </dgm:pt>
    <dgm:pt modelId="{C9EA8AFE-F01C-4BD6-AA9D-4AF2D030E704}" type="pres">
      <dgm:prSet presAssocID="{BA8CD3CE-D3B3-4A97-83D3-03DCF243EEE4}" presName="spacer" presStyleCnt="0"/>
      <dgm:spPr/>
    </dgm:pt>
    <dgm:pt modelId="{BBD7C39E-8152-4CC9-BFD7-D558783ECA3F}" type="pres">
      <dgm:prSet presAssocID="{2A8A2463-8986-43F5-9228-7FCE3D7D410E}" presName="parentText" presStyleLbl="node1" presStyleIdx="1" presStyleCnt="5">
        <dgm:presLayoutVars>
          <dgm:chMax val="0"/>
          <dgm:bulletEnabled val="1"/>
        </dgm:presLayoutVars>
      </dgm:prSet>
      <dgm:spPr/>
    </dgm:pt>
    <dgm:pt modelId="{CCDDA014-D713-48FA-AD88-B56DB7048D4A}" type="pres">
      <dgm:prSet presAssocID="{AA2B7571-CF4E-4D21-84C2-95D9FD7A5777}" presName="spacer" presStyleCnt="0"/>
      <dgm:spPr/>
    </dgm:pt>
    <dgm:pt modelId="{08B7AAD5-2E0B-4BBA-AA3A-B29A1057465A}" type="pres">
      <dgm:prSet presAssocID="{BA59B951-A059-4F54-9428-5B47DC69020C}" presName="parentText" presStyleLbl="node1" presStyleIdx="2" presStyleCnt="5">
        <dgm:presLayoutVars>
          <dgm:chMax val="0"/>
          <dgm:bulletEnabled val="1"/>
        </dgm:presLayoutVars>
      </dgm:prSet>
      <dgm:spPr/>
    </dgm:pt>
    <dgm:pt modelId="{3A5AFE30-24A5-4602-89D6-C478468ED6DC}" type="pres">
      <dgm:prSet presAssocID="{8AEC0F71-AE99-40D8-91CF-E6BAA26479D5}" presName="spacer" presStyleCnt="0"/>
      <dgm:spPr/>
    </dgm:pt>
    <dgm:pt modelId="{E4D87753-A5AB-49A7-8196-1962959FD800}" type="pres">
      <dgm:prSet presAssocID="{0FFE3696-E2E8-4692-82A8-2F5C031A3DA8}" presName="parentText" presStyleLbl="node1" presStyleIdx="3" presStyleCnt="5">
        <dgm:presLayoutVars>
          <dgm:chMax val="0"/>
          <dgm:bulletEnabled val="1"/>
        </dgm:presLayoutVars>
      </dgm:prSet>
      <dgm:spPr/>
    </dgm:pt>
    <dgm:pt modelId="{94493073-6CDF-4465-90E1-2B578266C14F}" type="pres">
      <dgm:prSet presAssocID="{DF40EB52-4105-41AA-B0EA-8B1A04EAC474}" presName="spacer" presStyleCnt="0"/>
      <dgm:spPr/>
    </dgm:pt>
    <dgm:pt modelId="{F630903A-D033-41E2-855D-6DDCD2BAC723}" type="pres">
      <dgm:prSet presAssocID="{EC50AC14-B1A2-426B-885E-AF78DF5B5A87}" presName="parentText" presStyleLbl="node1" presStyleIdx="4" presStyleCnt="5">
        <dgm:presLayoutVars>
          <dgm:chMax val="0"/>
          <dgm:bulletEnabled val="1"/>
        </dgm:presLayoutVars>
      </dgm:prSet>
      <dgm:spPr/>
    </dgm:pt>
  </dgm:ptLst>
  <dgm:cxnLst>
    <dgm:cxn modelId="{D2A6F314-B6A3-4830-8BEA-4FA1FA345A5E}" srcId="{1D76F4B1-91BD-4FA4-BD78-FF9AE4013B46}" destId="{DF2B0C10-F7F0-4FBD-B498-8ACEADE1208A}" srcOrd="0" destOrd="0" parTransId="{C2B05229-B97D-498F-B28A-C7D93BF2F465}" sibTransId="{BA8CD3CE-D3B3-4A97-83D3-03DCF243EEE4}"/>
    <dgm:cxn modelId="{8511FD31-E128-491F-9D22-4A45D6B93EC5}" type="presOf" srcId="{0FFE3696-E2E8-4692-82A8-2F5C031A3DA8}" destId="{E4D87753-A5AB-49A7-8196-1962959FD800}" srcOrd="0" destOrd="0" presId="urn:microsoft.com/office/officeart/2005/8/layout/vList2"/>
    <dgm:cxn modelId="{BCC13B39-36E0-41BC-9990-80083F307609}" srcId="{1D76F4B1-91BD-4FA4-BD78-FF9AE4013B46}" destId="{0FFE3696-E2E8-4692-82A8-2F5C031A3DA8}" srcOrd="3" destOrd="0" parTransId="{6BD90137-2BFB-4E0B-BB79-81624FA96DB9}" sibTransId="{DF40EB52-4105-41AA-B0EA-8B1A04EAC474}"/>
    <dgm:cxn modelId="{983CB539-13BA-4275-B701-5CAC88C614AB}" type="presOf" srcId="{EC50AC14-B1A2-426B-885E-AF78DF5B5A87}" destId="{F630903A-D033-41E2-855D-6DDCD2BAC723}" srcOrd="0" destOrd="0" presId="urn:microsoft.com/office/officeart/2005/8/layout/vList2"/>
    <dgm:cxn modelId="{CB140078-A5E3-4BCE-B78C-4172B910F44E}" srcId="{1D76F4B1-91BD-4FA4-BD78-FF9AE4013B46}" destId="{EC50AC14-B1A2-426B-885E-AF78DF5B5A87}" srcOrd="4" destOrd="0" parTransId="{B81226F0-3A20-4164-9C3D-E6D4122C5AA1}" sibTransId="{04D222F4-2F46-4C62-8E52-25E74D4F4E4D}"/>
    <dgm:cxn modelId="{85DBB097-31F4-4947-BCC9-3057589FCCEA}" srcId="{1D76F4B1-91BD-4FA4-BD78-FF9AE4013B46}" destId="{BA59B951-A059-4F54-9428-5B47DC69020C}" srcOrd="2" destOrd="0" parTransId="{E1BF17FA-4427-4AB7-B084-0EE421537891}" sibTransId="{8AEC0F71-AE99-40D8-91CF-E6BAA26479D5}"/>
    <dgm:cxn modelId="{62719BA4-82F9-4653-9271-D65A6A0C37E6}" srcId="{1D76F4B1-91BD-4FA4-BD78-FF9AE4013B46}" destId="{2A8A2463-8986-43F5-9228-7FCE3D7D410E}" srcOrd="1" destOrd="0" parTransId="{9E84F5AF-BD2E-42A8-A15C-DBDB4AC002C3}" sibTransId="{AA2B7571-CF4E-4D21-84C2-95D9FD7A5777}"/>
    <dgm:cxn modelId="{6F1CD5BF-0F01-4E07-A0F6-E1C703FD3E5B}" type="presOf" srcId="{DF2B0C10-F7F0-4FBD-B498-8ACEADE1208A}" destId="{62C06725-96E3-4C82-81ED-964209DA9E91}" srcOrd="0" destOrd="0" presId="urn:microsoft.com/office/officeart/2005/8/layout/vList2"/>
    <dgm:cxn modelId="{A8FDE2DE-35C5-4896-B94C-4F93A1BA058C}" type="presOf" srcId="{2A8A2463-8986-43F5-9228-7FCE3D7D410E}" destId="{BBD7C39E-8152-4CC9-BFD7-D558783ECA3F}" srcOrd="0" destOrd="0" presId="urn:microsoft.com/office/officeart/2005/8/layout/vList2"/>
    <dgm:cxn modelId="{1B8F88E3-6C38-452B-BBC1-AE9CCABA7C09}" type="presOf" srcId="{BA59B951-A059-4F54-9428-5B47DC69020C}" destId="{08B7AAD5-2E0B-4BBA-AA3A-B29A1057465A}" srcOrd="0" destOrd="0" presId="urn:microsoft.com/office/officeart/2005/8/layout/vList2"/>
    <dgm:cxn modelId="{EA614DE9-E6C5-475F-91A1-F84033D588DE}" type="presOf" srcId="{1D76F4B1-91BD-4FA4-BD78-FF9AE4013B46}" destId="{7133C517-786B-465C-8EC1-BE0096F45750}" srcOrd="0" destOrd="0" presId="urn:microsoft.com/office/officeart/2005/8/layout/vList2"/>
    <dgm:cxn modelId="{3EAA8F11-EE1B-4CF1-9CB8-59024C9A3EF7}" type="presParOf" srcId="{7133C517-786B-465C-8EC1-BE0096F45750}" destId="{62C06725-96E3-4C82-81ED-964209DA9E91}" srcOrd="0" destOrd="0" presId="urn:microsoft.com/office/officeart/2005/8/layout/vList2"/>
    <dgm:cxn modelId="{B054A347-62BB-4C6C-85BB-F36320B96FAE}" type="presParOf" srcId="{7133C517-786B-465C-8EC1-BE0096F45750}" destId="{C9EA8AFE-F01C-4BD6-AA9D-4AF2D030E704}" srcOrd="1" destOrd="0" presId="urn:microsoft.com/office/officeart/2005/8/layout/vList2"/>
    <dgm:cxn modelId="{5E405B4F-FBE2-455A-B0AD-CD0C04F0B70A}" type="presParOf" srcId="{7133C517-786B-465C-8EC1-BE0096F45750}" destId="{BBD7C39E-8152-4CC9-BFD7-D558783ECA3F}" srcOrd="2" destOrd="0" presId="urn:microsoft.com/office/officeart/2005/8/layout/vList2"/>
    <dgm:cxn modelId="{83191A0B-6738-4F9C-ABDF-35B2E6B522A4}" type="presParOf" srcId="{7133C517-786B-465C-8EC1-BE0096F45750}" destId="{CCDDA014-D713-48FA-AD88-B56DB7048D4A}" srcOrd="3" destOrd="0" presId="urn:microsoft.com/office/officeart/2005/8/layout/vList2"/>
    <dgm:cxn modelId="{FDD943D2-E531-4CDF-9E3E-873526AB3D25}" type="presParOf" srcId="{7133C517-786B-465C-8EC1-BE0096F45750}" destId="{08B7AAD5-2E0B-4BBA-AA3A-B29A1057465A}" srcOrd="4" destOrd="0" presId="urn:microsoft.com/office/officeart/2005/8/layout/vList2"/>
    <dgm:cxn modelId="{A5F892BE-76E4-4A29-9ADE-77830B95611F}" type="presParOf" srcId="{7133C517-786B-465C-8EC1-BE0096F45750}" destId="{3A5AFE30-24A5-4602-89D6-C478468ED6DC}" srcOrd="5" destOrd="0" presId="urn:microsoft.com/office/officeart/2005/8/layout/vList2"/>
    <dgm:cxn modelId="{FACB167D-4719-471E-8278-0197386A7FC5}" type="presParOf" srcId="{7133C517-786B-465C-8EC1-BE0096F45750}" destId="{E4D87753-A5AB-49A7-8196-1962959FD800}" srcOrd="6" destOrd="0" presId="urn:microsoft.com/office/officeart/2005/8/layout/vList2"/>
    <dgm:cxn modelId="{610735A0-6ACB-49ED-AD79-572B14B004EB}" type="presParOf" srcId="{7133C517-786B-465C-8EC1-BE0096F45750}" destId="{94493073-6CDF-4465-90E1-2B578266C14F}" srcOrd="7" destOrd="0" presId="urn:microsoft.com/office/officeart/2005/8/layout/vList2"/>
    <dgm:cxn modelId="{CBDC1816-1267-40E1-BA6F-7635409E8A37}" type="presParOf" srcId="{7133C517-786B-465C-8EC1-BE0096F45750}" destId="{F630903A-D033-41E2-855D-6DDCD2BAC72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C54BF4-9F57-49D2-A91E-2B4B8CC0F5D4}"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DE40C6E7-19B0-40F4-AE18-986EB1C68A5B}">
      <dgm:prSet/>
      <dgm:spPr/>
      <dgm:t>
        <a:bodyPr/>
        <a:lstStyle/>
        <a:p>
          <a:r>
            <a:rPr lang="en-US" dirty="0"/>
            <a:t>Uses </a:t>
          </a:r>
          <a:r>
            <a:rPr lang="en-US" b="1" dirty="0"/>
            <a:t>express lane toll revenues</a:t>
          </a:r>
          <a:r>
            <a:rPr lang="en-US" dirty="0"/>
            <a:t> to fund a </a:t>
          </a:r>
          <a:r>
            <a:rPr lang="en-US" b="1" dirty="0"/>
            <a:t>competitive grant program.</a:t>
          </a:r>
          <a:endParaRPr lang="en-US" dirty="0"/>
        </a:p>
      </dgm:t>
    </dgm:pt>
    <dgm:pt modelId="{76C6953A-ED28-4078-9E4D-7AE3DBEA584E}" type="parTrans" cxnId="{9A8E91B3-8E5B-4F75-9601-C4F835E39928}">
      <dgm:prSet/>
      <dgm:spPr/>
      <dgm:t>
        <a:bodyPr/>
        <a:lstStyle/>
        <a:p>
          <a:endParaRPr lang="en-US"/>
        </a:p>
      </dgm:t>
    </dgm:pt>
    <dgm:pt modelId="{A523D0E1-F159-43F4-BF63-C2CCC56D521C}" type="sibTrans" cxnId="{9A8E91B3-8E5B-4F75-9601-C4F835E39928}">
      <dgm:prSet/>
      <dgm:spPr/>
      <dgm:t>
        <a:bodyPr/>
        <a:lstStyle/>
        <a:p>
          <a:endParaRPr lang="en-US"/>
        </a:p>
      </dgm:t>
    </dgm:pt>
    <dgm:pt modelId="{26A692E3-94D4-4622-951B-CACFE96C2ECB}">
      <dgm:prSet/>
      <dgm:spPr/>
      <dgm:t>
        <a:bodyPr/>
        <a:lstStyle/>
        <a:p>
          <a:r>
            <a:rPr lang="en-US" dirty="0"/>
            <a:t>Funds TDM and multimodal projects benefiting corridor users.</a:t>
          </a:r>
        </a:p>
      </dgm:t>
    </dgm:pt>
    <dgm:pt modelId="{DD5D34DD-C589-4B9B-BB43-DC16F9C27207}" type="parTrans" cxnId="{C97B81B8-DA59-4822-9FA9-248044467124}">
      <dgm:prSet/>
      <dgm:spPr/>
      <dgm:t>
        <a:bodyPr/>
        <a:lstStyle/>
        <a:p>
          <a:endParaRPr lang="en-US"/>
        </a:p>
      </dgm:t>
    </dgm:pt>
    <dgm:pt modelId="{2A08933E-3231-4A6F-B87C-A10F39076836}" type="sibTrans" cxnId="{C97B81B8-DA59-4822-9FA9-248044467124}">
      <dgm:prSet/>
      <dgm:spPr/>
      <dgm:t>
        <a:bodyPr/>
        <a:lstStyle/>
        <a:p>
          <a:endParaRPr lang="en-US"/>
        </a:p>
      </dgm:t>
    </dgm:pt>
    <dgm:pt modelId="{0788CB19-5B9C-450B-8C8F-B5572855AEF4}" type="pres">
      <dgm:prSet presAssocID="{CDC54BF4-9F57-49D2-A91E-2B4B8CC0F5D4}" presName="diagram" presStyleCnt="0">
        <dgm:presLayoutVars>
          <dgm:dir/>
          <dgm:resizeHandles val="exact"/>
        </dgm:presLayoutVars>
      </dgm:prSet>
      <dgm:spPr/>
    </dgm:pt>
    <dgm:pt modelId="{FE2D8455-7F35-4DC2-AD1C-F8350BF7F033}" type="pres">
      <dgm:prSet presAssocID="{DE40C6E7-19B0-40F4-AE18-986EB1C68A5B}" presName="node" presStyleLbl="node1" presStyleIdx="0" presStyleCnt="2">
        <dgm:presLayoutVars>
          <dgm:bulletEnabled val="1"/>
        </dgm:presLayoutVars>
      </dgm:prSet>
      <dgm:spPr/>
    </dgm:pt>
    <dgm:pt modelId="{ACD3EC83-DD2D-4344-AE2C-9550E6918186}" type="pres">
      <dgm:prSet presAssocID="{A523D0E1-F159-43F4-BF63-C2CCC56D521C}" presName="sibTrans" presStyleCnt="0"/>
      <dgm:spPr/>
    </dgm:pt>
    <dgm:pt modelId="{BD7D8710-B8CB-42BE-B4E2-C9184F8EDC37}" type="pres">
      <dgm:prSet presAssocID="{26A692E3-94D4-4622-951B-CACFE96C2ECB}" presName="node" presStyleLbl="node1" presStyleIdx="1" presStyleCnt="2">
        <dgm:presLayoutVars>
          <dgm:bulletEnabled val="1"/>
        </dgm:presLayoutVars>
      </dgm:prSet>
      <dgm:spPr/>
    </dgm:pt>
  </dgm:ptLst>
  <dgm:cxnLst>
    <dgm:cxn modelId="{9E62B07F-0CBF-494C-801B-2FAB763180B8}" type="presOf" srcId="{26A692E3-94D4-4622-951B-CACFE96C2ECB}" destId="{BD7D8710-B8CB-42BE-B4E2-C9184F8EDC37}" srcOrd="0" destOrd="0" presId="urn:microsoft.com/office/officeart/2005/8/layout/default"/>
    <dgm:cxn modelId="{A3B2C385-62D7-4D13-AE67-3BC854FEF350}" type="presOf" srcId="{CDC54BF4-9F57-49D2-A91E-2B4B8CC0F5D4}" destId="{0788CB19-5B9C-450B-8C8F-B5572855AEF4}" srcOrd="0" destOrd="0" presId="urn:microsoft.com/office/officeart/2005/8/layout/default"/>
    <dgm:cxn modelId="{2FB75294-E1EF-435E-A1DE-880F3047FFC3}" type="presOf" srcId="{DE40C6E7-19B0-40F4-AE18-986EB1C68A5B}" destId="{FE2D8455-7F35-4DC2-AD1C-F8350BF7F033}" srcOrd="0" destOrd="0" presId="urn:microsoft.com/office/officeart/2005/8/layout/default"/>
    <dgm:cxn modelId="{9A8E91B3-8E5B-4F75-9601-C4F835E39928}" srcId="{CDC54BF4-9F57-49D2-A91E-2B4B8CC0F5D4}" destId="{DE40C6E7-19B0-40F4-AE18-986EB1C68A5B}" srcOrd="0" destOrd="0" parTransId="{76C6953A-ED28-4078-9E4D-7AE3DBEA584E}" sibTransId="{A523D0E1-F159-43F4-BF63-C2CCC56D521C}"/>
    <dgm:cxn modelId="{C97B81B8-DA59-4822-9FA9-248044467124}" srcId="{CDC54BF4-9F57-49D2-A91E-2B4B8CC0F5D4}" destId="{26A692E3-94D4-4622-951B-CACFE96C2ECB}" srcOrd="1" destOrd="0" parTransId="{DD5D34DD-C589-4B9B-BB43-DC16F9C27207}" sibTransId="{2A08933E-3231-4A6F-B87C-A10F39076836}"/>
    <dgm:cxn modelId="{1DED39EA-189A-42BD-AF3B-7592159C4A5E}" type="presParOf" srcId="{0788CB19-5B9C-450B-8C8F-B5572855AEF4}" destId="{FE2D8455-7F35-4DC2-AD1C-F8350BF7F033}" srcOrd="0" destOrd="0" presId="urn:microsoft.com/office/officeart/2005/8/layout/default"/>
    <dgm:cxn modelId="{29A01C85-E600-44DD-80F4-A86C5408B5ED}" type="presParOf" srcId="{0788CB19-5B9C-450B-8C8F-B5572855AEF4}" destId="{ACD3EC83-DD2D-4344-AE2C-9550E6918186}" srcOrd="1" destOrd="0" presId="urn:microsoft.com/office/officeart/2005/8/layout/default"/>
    <dgm:cxn modelId="{689EE88D-C06C-4B0D-860B-13D529CBDA40}" type="presParOf" srcId="{0788CB19-5B9C-450B-8C8F-B5572855AEF4}" destId="{BD7D8710-B8CB-42BE-B4E2-C9184F8EDC37}" srcOrd="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4B5E85-BF8F-4B72-8610-00061D47004D}"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D61D99EA-4405-4ACE-B2D0-8BA37DFAF5AC}">
      <dgm:prSet/>
      <dgm:spPr/>
      <dgm:t>
        <a:bodyPr/>
        <a:lstStyle/>
        <a:p>
          <a:r>
            <a:rPr lang="en-US"/>
            <a:t>Funding support for </a:t>
          </a:r>
          <a:r>
            <a:rPr lang="en-US" b="1"/>
            <a:t>innovative new programs</a:t>
          </a:r>
          <a:endParaRPr lang="en-US"/>
        </a:p>
      </dgm:t>
    </dgm:pt>
    <dgm:pt modelId="{6F980787-AEB5-4629-AE0A-707FD3B2EADA}" type="parTrans" cxnId="{FF0B36A5-080B-4930-9F7E-7AF2032175FB}">
      <dgm:prSet/>
      <dgm:spPr/>
      <dgm:t>
        <a:bodyPr/>
        <a:lstStyle/>
        <a:p>
          <a:endParaRPr lang="en-US"/>
        </a:p>
      </dgm:t>
    </dgm:pt>
    <dgm:pt modelId="{A56C53E3-DA26-4C31-9962-C6DA032BE0BC}" type="sibTrans" cxnId="{FF0B36A5-080B-4930-9F7E-7AF2032175FB}">
      <dgm:prSet/>
      <dgm:spPr/>
      <dgm:t>
        <a:bodyPr/>
        <a:lstStyle/>
        <a:p>
          <a:endParaRPr lang="en-US"/>
        </a:p>
      </dgm:t>
    </dgm:pt>
    <dgm:pt modelId="{1110E645-21A6-4377-88AF-DC9002D4EA84}">
      <dgm:prSet/>
      <dgm:spPr/>
      <dgm:t>
        <a:bodyPr/>
        <a:lstStyle/>
        <a:p>
          <a:r>
            <a:rPr lang="en-US" dirty="0"/>
            <a:t>Supports </a:t>
          </a:r>
          <a:r>
            <a:rPr lang="en-US" b="1" dirty="0"/>
            <a:t>Transportation Management Organization </a:t>
          </a:r>
          <a:r>
            <a:rPr lang="en-US" dirty="0"/>
            <a:t>capacity</a:t>
          </a:r>
        </a:p>
      </dgm:t>
    </dgm:pt>
    <dgm:pt modelId="{A9190D8A-F3EA-4EF8-B34F-6CF9D8A26175}" type="parTrans" cxnId="{3A193FC5-C9D6-4A7D-BCD5-9FA982E1ABB2}">
      <dgm:prSet/>
      <dgm:spPr/>
      <dgm:t>
        <a:bodyPr/>
        <a:lstStyle/>
        <a:p>
          <a:endParaRPr lang="en-US"/>
        </a:p>
      </dgm:t>
    </dgm:pt>
    <dgm:pt modelId="{D7163C53-5DFE-4D9E-BCB7-FACB25E28DF3}" type="sibTrans" cxnId="{3A193FC5-C9D6-4A7D-BCD5-9FA982E1ABB2}">
      <dgm:prSet/>
      <dgm:spPr/>
      <dgm:t>
        <a:bodyPr/>
        <a:lstStyle/>
        <a:p>
          <a:endParaRPr lang="en-US"/>
        </a:p>
      </dgm:t>
    </dgm:pt>
    <dgm:pt modelId="{0491A837-B803-4F7C-B0EF-EE3FF79C6E2A}">
      <dgm:prSet/>
      <dgm:spPr/>
      <dgm:t>
        <a:bodyPr/>
        <a:lstStyle/>
        <a:p>
          <a:r>
            <a:rPr lang="en-US" dirty="0"/>
            <a:t>Also: TDM requirements before highway widening projects. </a:t>
          </a:r>
        </a:p>
      </dgm:t>
    </dgm:pt>
    <dgm:pt modelId="{A8168E2B-975C-4955-9336-E315861224CF}" type="parTrans" cxnId="{9544F829-4A5A-4312-99C3-D3773157B86B}">
      <dgm:prSet/>
      <dgm:spPr/>
      <dgm:t>
        <a:bodyPr/>
        <a:lstStyle/>
        <a:p>
          <a:endParaRPr lang="en-US"/>
        </a:p>
      </dgm:t>
    </dgm:pt>
    <dgm:pt modelId="{CC6437FA-AA78-4639-A661-F58C0F23BDF3}" type="sibTrans" cxnId="{9544F829-4A5A-4312-99C3-D3773157B86B}">
      <dgm:prSet/>
      <dgm:spPr/>
      <dgm:t>
        <a:bodyPr/>
        <a:lstStyle/>
        <a:p>
          <a:endParaRPr lang="en-US"/>
        </a:p>
      </dgm:t>
    </dgm:pt>
    <dgm:pt modelId="{69E53B99-742E-45CE-9927-E7B1E0A07749}" type="pres">
      <dgm:prSet presAssocID="{A14B5E85-BF8F-4B72-8610-00061D47004D}" presName="diagram" presStyleCnt="0">
        <dgm:presLayoutVars>
          <dgm:dir/>
          <dgm:resizeHandles val="exact"/>
        </dgm:presLayoutVars>
      </dgm:prSet>
      <dgm:spPr/>
    </dgm:pt>
    <dgm:pt modelId="{398245DA-E9EB-4C6A-AD92-BBF626FD232C}" type="pres">
      <dgm:prSet presAssocID="{D61D99EA-4405-4ACE-B2D0-8BA37DFAF5AC}" presName="node" presStyleLbl="node1" presStyleIdx="0" presStyleCnt="3">
        <dgm:presLayoutVars>
          <dgm:bulletEnabled val="1"/>
        </dgm:presLayoutVars>
      </dgm:prSet>
      <dgm:spPr/>
    </dgm:pt>
    <dgm:pt modelId="{08F4CA7F-6667-4859-B486-231C1793E43A}" type="pres">
      <dgm:prSet presAssocID="{A56C53E3-DA26-4C31-9962-C6DA032BE0BC}" presName="sibTrans" presStyleCnt="0"/>
      <dgm:spPr/>
    </dgm:pt>
    <dgm:pt modelId="{96BA4A82-D11C-4968-A7CA-F18866D54833}" type="pres">
      <dgm:prSet presAssocID="{1110E645-21A6-4377-88AF-DC9002D4EA84}" presName="node" presStyleLbl="node1" presStyleIdx="1" presStyleCnt="3">
        <dgm:presLayoutVars>
          <dgm:bulletEnabled val="1"/>
        </dgm:presLayoutVars>
      </dgm:prSet>
      <dgm:spPr/>
    </dgm:pt>
    <dgm:pt modelId="{1AFFA07C-93EE-4CC1-9F07-1178F025954A}" type="pres">
      <dgm:prSet presAssocID="{D7163C53-5DFE-4D9E-BCB7-FACB25E28DF3}" presName="sibTrans" presStyleCnt="0"/>
      <dgm:spPr/>
    </dgm:pt>
    <dgm:pt modelId="{16B31773-FD82-4488-ABE5-F8665EC8F8CC}" type="pres">
      <dgm:prSet presAssocID="{0491A837-B803-4F7C-B0EF-EE3FF79C6E2A}" presName="node" presStyleLbl="node1" presStyleIdx="2" presStyleCnt="3">
        <dgm:presLayoutVars>
          <dgm:bulletEnabled val="1"/>
        </dgm:presLayoutVars>
      </dgm:prSet>
      <dgm:spPr/>
    </dgm:pt>
  </dgm:ptLst>
  <dgm:cxnLst>
    <dgm:cxn modelId="{E423E519-7B2A-418F-8BC8-FCED7408CAAC}" type="presOf" srcId="{0491A837-B803-4F7C-B0EF-EE3FF79C6E2A}" destId="{16B31773-FD82-4488-ABE5-F8665EC8F8CC}" srcOrd="0" destOrd="0" presId="urn:microsoft.com/office/officeart/2005/8/layout/default"/>
    <dgm:cxn modelId="{9544F829-4A5A-4312-99C3-D3773157B86B}" srcId="{A14B5E85-BF8F-4B72-8610-00061D47004D}" destId="{0491A837-B803-4F7C-B0EF-EE3FF79C6E2A}" srcOrd="2" destOrd="0" parTransId="{A8168E2B-975C-4955-9336-E315861224CF}" sibTransId="{CC6437FA-AA78-4639-A661-F58C0F23BDF3}"/>
    <dgm:cxn modelId="{93B6B92F-84C6-4B6D-BE90-C7CE9279491F}" type="presOf" srcId="{D61D99EA-4405-4ACE-B2D0-8BA37DFAF5AC}" destId="{398245DA-E9EB-4C6A-AD92-BBF626FD232C}" srcOrd="0" destOrd="0" presId="urn:microsoft.com/office/officeart/2005/8/layout/default"/>
    <dgm:cxn modelId="{FF0B36A5-080B-4930-9F7E-7AF2032175FB}" srcId="{A14B5E85-BF8F-4B72-8610-00061D47004D}" destId="{D61D99EA-4405-4ACE-B2D0-8BA37DFAF5AC}" srcOrd="0" destOrd="0" parTransId="{6F980787-AEB5-4629-AE0A-707FD3B2EADA}" sibTransId="{A56C53E3-DA26-4C31-9962-C6DA032BE0BC}"/>
    <dgm:cxn modelId="{A40F10B4-49BB-4A15-B1A0-C0AF042E70F2}" type="presOf" srcId="{A14B5E85-BF8F-4B72-8610-00061D47004D}" destId="{69E53B99-742E-45CE-9927-E7B1E0A07749}" srcOrd="0" destOrd="0" presId="urn:microsoft.com/office/officeart/2005/8/layout/default"/>
    <dgm:cxn modelId="{3A193FC5-C9D6-4A7D-BCD5-9FA982E1ABB2}" srcId="{A14B5E85-BF8F-4B72-8610-00061D47004D}" destId="{1110E645-21A6-4377-88AF-DC9002D4EA84}" srcOrd="1" destOrd="0" parTransId="{A9190D8A-F3EA-4EF8-B34F-6CF9D8A26175}" sibTransId="{D7163C53-5DFE-4D9E-BCB7-FACB25E28DF3}"/>
    <dgm:cxn modelId="{CE6575D3-F8F8-494F-9649-F838CF0C22EC}" type="presOf" srcId="{1110E645-21A6-4377-88AF-DC9002D4EA84}" destId="{96BA4A82-D11C-4968-A7CA-F18866D54833}" srcOrd="0" destOrd="0" presId="urn:microsoft.com/office/officeart/2005/8/layout/default"/>
    <dgm:cxn modelId="{339DBE0A-9025-4B85-877A-250388EC5031}" type="presParOf" srcId="{69E53B99-742E-45CE-9927-E7B1E0A07749}" destId="{398245DA-E9EB-4C6A-AD92-BBF626FD232C}" srcOrd="0" destOrd="0" presId="urn:microsoft.com/office/officeart/2005/8/layout/default"/>
    <dgm:cxn modelId="{63A5BC75-963A-42FA-828A-B9B89393502F}" type="presParOf" srcId="{69E53B99-742E-45CE-9927-E7B1E0A07749}" destId="{08F4CA7F-6667-4859-B486-231C1793E43A}" srcOrd="1" destOrd="0" presId="urn:microsoft.com/office/officeart/2005/8/layout/default"/>
    <dgm:cxn modelId="{85D548F7-E5CD-46FF-8A8D-0A72E6320F87}" type="presParOf" srcId="{69E53B99-742E-45CE-9927-E7B1E0A07749}" destId="{96BA4A82-D11C-4968-A7CA-F18866D54833}" srcOrd="2" destOrd="0" presId="urn:microsoft.com/office/officeart/2005/8/layout/default"/>
    <dgm:cxn modelId="{D9FB37C3-3EDC-4140-86EB-C02527830CF9}" type="presParOf" srcId="{69E53B99-742E-45CE-9927-E7B1E0A07749}" destId="{1AFFA07C-93EE-4CC1-9F07-1178F025954A}" srcOrd="3" destOrd="0" presId="urn:microsoft.com/office/officeart/2005/8/layout/default"/>
    <dgm:cxn modelId="{28C0C696-9B63-4188-BFA3-AA10E53EF045}" type="presParOf" srcId="{69E53B99-742E-45CE-9927-E7B1E0A07749}" destId="{16B31773-FD82-4488-ABE5-F8665EC8F8CC}"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D4F0DE-18A4-4909-A409-92880DD1545A}"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BE342693-019A-4D05-AE8F-60455A4C705D}">
      <dgm:prSet/>
      <dgm:spPr/>
      <dgm:t>
        <a:bodyPr/>
        <a:lstStyle/>
        <a:p>
          <a:pPr>
            <a:defRPr cap="all"/>
          </a:pPr>
          <a:r>
            <a:rPr lang="en-US" dirty="0"/>
            <a:t>TDM funds support </a:t>
          </a:r>
          <a:r>
            <a:rPr lang="en-US" b="1" dirty="0"/>
            <a:t>technical assistance</a:t>
          </a:r>
          <a:r>
            <a:rPr lang="en-US" dirty="0"/>
            <a:t> and </a:t>
          </a:r>
          <a:r>
            <a:rPr lang="en-US" b="1" dirty="0"/>
            <a:t>public awareness</a:t>
          </a:r>
          <a:endParaRPr lang="en-US" dirty="0"/>
        </a:p>
      </dgm:t>
    </dgm:pt>
    <dgm:pt modelId="{60AB4037-7429-4CE3-8070-1F2F9E95AB12}" type="parTrans" cxnId="{2DF780FC-DF1B-4496-81D9-897114003603}">
      <dgm:prSet/>
      <dgm:spPr/>
      <dgm:t>
        <a:bodyPr/>
        <a:lstStyle/>
        <a:p>
          <a:endParaRPr lang="en-US"/>
        </a:p>
      </dgm:t>
    </dgm:pt>
    <dgm:pt modelId="{FFE93C44-938A-4828-93A5-56FE2997855C}" type="sibTrans" cxnId="{2DF780FC-DF1B-4496-81D9-897114003603}">
      <dgm:prSet/>
      <dgm:spPr/>
      <dgm:t>
        <a:bodyPr/>
        <a:lstStyle/>
        <a:p>
          <a:endParaRPr lang="en-US"/>
        </a:p>
      </dgm:t>
    </dgm:pt>
    <dgm:pt modelId="{EABF1489-DAB1-4AEC-AF6E-2FDB326CE2B4}">
      <dgm:prSet/>
      <dgm:spPr/>
      <dgm:t>
        <a:bodyPr/>
        <a:lstStyle/>
        <a:p>
          <a:pPr>
            <a:defRPr cap="all"/>
          </a:pPr>
          <a:r>
            <a:rPr lang="en-US" b="1" dirty="0"/>
            <a:t>Annual grant program</a:t>
          </a:r>
          <a:r>
            <a:rPr lang="en-US" dirty="0"/>
            <a:t> to support initiatives statewide</a:t>
          </a:r>
        </a:p>
      </dgm:t>
    </dgm:pt>
    <dgm:pt modelId="{A7C1BB9A-6B69-4FB7-94C2-7913E77456D9}" type="parTrans" cxnId="{7D6F1873-9F2D-4B77-9991-E70E102A84AE}">
      <dgm:prSet/>
      <dgm:spPr/>
      <dgm:t>
        <a:bodyPr/>
        <a:lstStyle/>
        <a:p>
          <a:endParaRPr lang="en-US"/>
        </a:p>
      </dgm:t>
    </dgm:pt>
    <dgm:pt modelId="{7BF4AFCD-D8B3-4903-9327-CD74E82AC16A}" type="sibTrans" cxnId="{7D6F1873-9F2D-4B77-9991-E70E102A84AE}">
      <dgm:prSet/>
      <dgm:spPr/>
      <dgm:t>
        <a:bodyPr/>
        <a:lstStyle/>
        <a:p>
          <a:endParaRPr lang="en-US"/>
        </a:p>
      </dgm:t>
    </dgm:pt>
    <dgm:pt modelId="{AB681BDD-E3FF-4D1D-ABD1-4DAA9C8819DA}" type="pres">
      <dgm:prSet presAssocID="{2BD4F0DE-18A4-4909-A409-92880DD1545A}" presName="diagram" presStyleCnt="0">
        <dgm:presLayoutVars>
          <dgm:dir/>
          <dgm:resizeHandles val="exact"/>
        </dgm:presLayoutVars>
      </dgm:prSet>
      <dgm:spPr/>
    </dgm:pt>
    <dgm:pt modelId="{DEC2F85A-7CD7-4A5C-BE1E-9C2BDF4E3E51}" type="pres">
      <dgm:prSet presAssocID="{BE342693-019A-4D05-AE8F-60455A4C705D}" presName="node" presStyleLbl="node1" presStyleIdx="0" presStyleCnt="2">
        <dgm:presLayoutVars>
          <dgm:bulletEnabled val="1"/>
        </dgm:presLayoutVars>
      </dgm:prSet>
      <dgm:spPr/>
    </dgm:pt>
    <dgm:pt modelId="{353359DD-5DE3-444C-8454-615A7BB71268}" type="pres">
      <dgm:prSet presAssocID="{FFE93C44-938A-4828-93A5-56FE2997855C}" presName="sibTrans" presStyleCnt="0"/>
      <dgm:spPr/>
    </dgm:pt>
    <dgm:pt modelId="{D1203493-7294-4956-B212-A2452A6F5708}" type="pres">
      <dgm:prSet presAssocID="{EABF1489-DAB1-4AEC-AF6E-2FDB326CE2B4}" presName="node" presStyleLbl="node1" presStyleIdx="1" presStyleCnt="2">
        <dgm:presLayoutVars>
          <dgm:bulletEnabled val="1"/>
        </dgm:presLayoutVars>
      </dgm:prSet>
      <dgm:spPr/>
    </dgm:pt>
  </dgm:ptLst>
  <dgm:cxnLst>
    <dgm:cxn modelId="{5C5B2D25-BC87-481A-B893-4523F7CE78DD}" type="presOf" srcId="{BE342693-019A-4D05-AE8F-60455A4C705D}" destId="{DEC2F85A-7CD7-4A5C-BE1E-9C2BDF4E3E51}" srcOrd="0" destOrd="0" presId="urn:microsoft.com/office/officeart/2005/8/layout/default"/>
    <dgm:cxn modelId="{4D6DA537-14C2-4827-914C-FE62D4C4BE9C}" type="presOf" srcId="{2BD4F0DE-18A4-4909-A409-92880DD1545A}" destId="{AB681BDD-E3FF-4D1D-ABD1-4DAA9C8819DA}" srcOrd="0" destOrd="0" presId="urn:microsoft.com/office/officeart/2005/8/layout/default"/>
    <dgm:cxn modelId="{7D6F1873-9F2D-4B77-9991-E70E102A84AE}" srcId="{2BD4F0DE-18A4-4909-A409-92880DD1545A}" destId="{EABF1489-DAB1-4AEC-AF6E-2FDB326CE2B4}" srcOrd="1" destOrd="0" parTransId="{A7C1BB9A-6B69-4FB7-94C2-7913E77456D9}" sibTransId="{7BF4AFCD-D8B3-4903-9327-CD74E82AC16A}"/>
    <dgm:cxn modelId="{5A6AF487-D3B8-42A5-9437-07F85FD8282D}" type="presOf" srcId="{EABF1489-DAB1-4AEC-AF6E-2FDB326CE2B4}" destId="{D1203493-7294-4956-B212-A2452A6F5708}" srcOrd="0" destOrd="0" presId="urn:microsoft.com/office/officeart/2005/8/layout/default"/>
    <dgm:cxn modelId="{2DF780FC-DF1B-4496-81D9-897114003603}" srcId="{2BD4F0DE-18A4-4909-A409-92880DD1545A}" destId="{BE342693-019A-4D05-AE8F-60455A4C705D}" srcOrd="0" destOrd="0" parTransId="{60AB4037-7429-4CE3-8070-1F2F9E95AB12}" sibTransId="{FFE93C44-938A-4828-93A5-56FE2997855C}"/>
    <dgm:cxn modelId="{EA5E57B5-AAC5-470C-BD05-373AB1D22CAC}" type="presParOf" srcId="{AB681BDD-E3FF-4D1D-ABD1-4DAA9C8819DA}" destId="{DEC2F85A-7CD7-4A5C-BE1E-9C2BDF4E3E51}" srcOrd="0" destOrd="0" presId="urn:microsoft.com/office/officeart/2005/8/layout/default"/>
    <dgm:cxn modelId="{803F6FD7-BED9-4985-ACC4-1D3D81E844A3}" type="presParOf" srcId="{AB681BDD-E3FF-4D1D-ABD1-4DAA9C8819DA}" destId="{353359DD-5DE3-444C-8454-615A7BB71268}" srcOrd="1" destOrd="0" presId="urn:microsoft.com/office/officeart/2005/8/layout/default"/>
    <dgm:cxn modelId="{1F590516-311A-43B0-A7C8-252CFF40B6F4}" type="presParOf" srcId="{AB681BDD-E3FF-4D1D-ABD1-4DAA9C8819DA}" destId="{D1203493-7294-4956-B212-A2452A6F5708}" srcOrd="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86C718-03A4-43A8-899A-BC80A285F7E1}"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en-US"/>
        </a:p>
      </dgm:t>
    </dgm:pt>
    <dgm:pt modelId="{8BAC31ED-3830-4A40-97FA-B5C8B966039D}">
      <dgm:prSet/>
      <dgm:spPr/>
      <dgm:t>
        <a:bodyPr/>
        <a:lstStyle/>
        <a:p>
          <a:r>
            <a:rPr lang="en-US" dirty="0"/>
            <a:t>Strong employer-focused TDM program, and residential, school, large events TDM programming. </a:t>
          </a:r>
        </a:p>
      </dgm:t>
    </dgm:pt>
    <dgm:pt modelId="{40AB8A9A-33C2-4BB8-9003-51AC0B3BA49B}" type="parTrans" cxnId="{F2934DA8-F3E0-4B27-8C1F-40A4AD6F18FD}">
      <dgm:prSet/>
      <dgm:spPr/>
      <dgm:t>
        <a:bodyPr/>
        <a:lstStyle/>
        <a:p>
          <a:endParaRPr lang="en-US"/>
        </a:p>
      </dgm:t>
    </dgm:pt>
    <dgm:pt modelId="{9F00EE70-EEFA-4E87-BE78-B9564D3D773B}" type="sibTrans" cxnId="{F2934DA8-F3E0-4B27-8C1F-40A4AD6F18FD}">
      <dgm:prSet/>
      <dgm:spPr/>
      <dgm:t>
        <a:bodyPr/>
        <a:lstStyle/>
        <a:p>
          <a:endParaRPr lang="en-US"/>
        </a:p>
      </dgm:t>
    </dgm:pt>
    <dgm:pt modelId="{B9E43360-1E1A-4FFE-837C-8B652F45F59E}">
      <dgm:prSet/>
      <dgm:spPr/>
      <dgm:t>
        <a:bodyPr/>
        <a:lstStyle/>
        <a:p>
          <a:r>
            <a:rPr lang="en-US"/>
            <a:t>Compliance resources and support for employer requirements (e.g., Parking Cashout reporting)</a:t>
          </a:r>
        </a:p>
      </dgm:t>
    </dgm:pt>
    <dgm:pt modelId="{3ADFDD1D-833A-4EBD-B859-2966475EB1AB}" type="parTrans" cxnId="{4854FF70-F1D0-4E58-8283-5CDE18BCAF33}">
      <dgm:prSet/>
      <dgm:spPr/>
      <dgm:t>
        <a:bodyPr/>
        <a:lstStyle/>
        <a:p>
          <a:endParaRPr lang="en-US"/>
        </a:p>
      </dgm:t>
    </dgm:pt>
    <dgm:pt modelId="{37FFA483-BEE1-45A4-BB9F-DF4A9AECB426}" type="sibTrans" cxnId="{4854FF70-F1D0-4E58-8283-5CDE18BCAF33}">
      <dgm:prSet/>
      <dgm:spPr/>
      <dgm:t>
        <a:bodyPr/>
        <a:lstStyle/>
        <a:p>
          <a:endParaRPr lang="en-US"/>
        </a:p>
      </dgm:t>
    </dgm:pt>
    <dgm:pt modelId="{ACA31E0F-C711-46D2-9F06-E628AA7D5EC4}" type="pres">
      <dgm:prSet presAssocID="{8C86C718-03A4-43A8-899A-BC80A285F7E1}" presName="hierChild1" presStyleCnt="0">
        <dgm:presLayoutVars>
          <dgm:chPref val="1"/>
          <dgm:dir/>
          <dgm:animOne val="branch"/>
          <dgm:animLvl val="lvl"/>
          <dgm:resizeHandles/>
        </dgm:presLayoutVars>
      </dgm:prSet>
      <dgm:spPr/>
    </dgm:pt>
    <dgm:pt modelId="{7F5F17FB-8712-43FE-B246-9E3123C9535E}" type="pres">
      <dgm:prSet presAssocID="{8BAC31ED-3830-4A40-97FA-B5C8B966039D}" presName="hierRoot1" presStyleCnt="0"/>
      <dgm:spPr/>
    </dgm:pt>
    <dgm:pt modelId="{2F2C74C9-EA2B-4E07-99F7-46ECFF4F8E88}" type="pres">
      <dgm:prSet presAssocID="{8BAC31ED-3830-4A40-97FA-B5C8B966039D}" presName="composite" presStyleCnt="0"/>
      <dgm:spPr/>
    </dgm:pt>
    <dgm:pt modelId="{54DF6086-FC0C-4370-9572-72FF1A7A71B6}" type="pres">
      <dgm:prSet presAssocID="{8BAC31ED-3830-4A40-97FA-B5C8B966039D}" presName="background" presStyleLbl="node0" presStyleIdx="0" presStyleCnt="2"/>
      <dgm:spPr/>
    </dgm:pt>
    <dgm:pt modelId="{D104232C-8D87-464C-9551-C45EB619E934}" type="pres">
      <dgm:prSet presAssocID="{8BAC31ED-3830-4A40-97FA-B5C8B966039D}" presName="text" presStyleLbl="fgAcc0" presStyleIdx="0" presStyleCnt="2">
        <dgm:presLayoutVars>
          <dgm:chPref val="3"/>
        </dgm:presLayoutVars>
      </dgm:prSet>
      <dgm:spPr/>
    </dgm:pt>
    <dgm:pt modelId="{FC080CD7-3C1A-4420-AC0D-6A3002585E48}" type="pres">
      <dgm:prSet presAssocID="{8BAC31ED-3830-4A40-97FA-B5C8B966039D}" presName="hierChild2" presStyleCnt="0"/>
      <dgm:spPr/>
    </dgm:pt>
    <dgm:pt modelId="{7C2990D2-60EA-47DA-B542-893D6509223B}" type="pres">
      <dgm:prSet presAssocID="{B9E43360-1E1A-4FFE-837C-8B652F45F59E}" presName="hierRoot1" presStyleCnt="0"/>
      <dgm:spPr/>
    </dgm:pt>
    <dgm:pt modelId="{EEDC03C6-0075-4CE4-894A-D1960105B0EB}" type="pres">
      <dgm:prSet presAssocID="{B9E43360-1E1A-4FFE-837C-8B652F45F59E}" presName="composite" presStyleCnt="0"/>
      <dgm:spPr/>
    </dgm:pt>
    <dgm:pt modelId="{4D3F129F-FD07-4468-9709-C1835E60E17B}" type="pres">
      <dgm:prSet presAssocID="{B9E43360-1E1A-4FFE-837C-8B652F45F59E}" presName="background" presStyleLbl="node0" presStyleIdx="1" presStyleCnt="2"/>
      <dgm:spPr/>
    </dgm:pt>
    <dgm:pt modelId="{6706F0D8-B230-47C2-B0B5-B794FD4AD9FC}" type="pres">
      <dgm:prSet presAssocID="{B9E43360-1E1A-4FFE-837C-8B652F45F59E}" presName="text" presStyleLbl="fgAcc0" presStyleIdx="1" presStyleCnt="2">
        <dgm:presLayoutVars>
          <dgm:chPref val="3"/>
        </dgm:presLayoutVars>
      </dgm:prSet>
      <dgm:spPr/>
    </dgm:pt>
    <dgm:pt modelId="{0CD94857-BD19-4013-A863-4ED95AFD16FE}" type="pres">
      <dgm:prSet presAssocID="{B9E43360-1E1A-4FFE-837C-8B652F45F59E}" presName="hierChild2" presStyleCnt="0"/>
      <dgm:spPr/>
    </dgm:pt>
  </dgm:ptLst>
  <dgm:cxnLst>
    <dgm:cxn modelId="{010C1C3A-3DA4-4D85-8BCC-E693C8C012EC}" type="presOf" srcId="{8C86C718-03A4-43A8-899A-BC80A285F7E1}" destId="{ACA31E0F-C711-46D2-9F06-E628AA7D5EC4}" srcOrd="0" destOrd="0" presId="urn:microsoft.com/office/officeart/2005/8/layout/hierarchy1"/>
    <dgm:cxn modelId="{4854FF70-F1D0-4E58-8283-5CDE18BCAF33}" srcId="{8C86C718-03A4-43A8-899A-BC80A285F7E1}" destId="{B9E43360-1E1A-4FFE-837C-8B652F45F59E}" srcOrd="1" destOrd="0" parTransId="{3ADFDD1D-833A-4EBD-B859-2966475EB1AB}" sibTransId="{37FFA483-BEE1-45A4-BB9F-DF4A9AECB426}"/>
    <dgm:cxn modelId="{F2934DA8-F3E0-4B27-8C1F-40A4AD6F18FD}" srcId="{8C86C718-03A4-43A8-899A-BC80A285F7E1}" destId="{8BAC31ED-3830-4A40-97FA-B5C8B966039D}" srcOrd="0" destOrd="0" parTransId="{40AB8A9A-33C2-4BB8-9003-51AC0B3BA49B}" sibTransId="{9F00EE70-EEFA-4E87-BE78-B9564D3D773B}"/>
    <dgm:cxn modelId="{E03EDFEA-1752-4B00-BB1C-D67B2BA80395}" type="presOf" srcId="{B9E43360-1E1A-4FFE-837C-8B652F45F59E}" destId="{6706F0D8-B230-47C2-B0B5-B794FD4AD9FC}" srcOrd="0" destOrd="0" presId="urn:microsoft.com/office/officeart/2005/8/layout/hierarchy1"/>
    <dgm:cxn modelId="{E74B0CEC-2B58-44F2-BEB1-8F9C540C0CE7}" type="presOf" srcId="{8BAC31ED-3830-4A40-97FA-B5C8B966039D}" destId="{D104232C-8D87-464C-9551-C45EB619E934}" srcOrd="0" destOrd="0" presId="urn:microsoft.com/office/officeart/2005/8/layout/hierarchy1"/>
    <dgm:cxn modelId="{A42F99D3-BE60-4614-B78E-14D78722D4A9}" type="presParOf" srcId="{ACA31E0F-C711-46D2-9F06-E628AA7D5EC4}" destId="{7F5F17FB-8712-43FE-B246-9E3123C9535E}" srcOrd="0" destOrd="0" presId="urn:microsoft.com/office/officeart/2005/8/layout/hierarchy1"/>
    <dgm:cxn modelId="{16FF1C9D-DA87-4B89-BC34-E125C0329546}" type="presParOf" srcId="{7F5F17FB-8712-43FE-B246-9E3123C9535E}" destId="{2F2C74C9-EA2B-4E07-99F7-46ECFF4F8E88}" srcOrd="0" destOrd="0" presId="urn:microsoft.com/office/officeart/2005/8/layout/hierarchy1"/>
    <dgm:cxn modelId="{C77C7EB2-8366-4F48-87E9-FA60AA9E1F5A}" type="presParOf" srcId="{2F2C74C9-EA2B-4E07-99F7-46ECFF4F8E88}" destId="{54DF6086-FC0C-4370-9572-72FF1A7A71B6}" srcOrd="0" destOrd="0" presId="urn:microsoft.com/office/officeart/2005/8/layout/hierarchy1"/>
    <dgm:cxn modelId="{43D94B64-16F7-4848-A56A-474A8A65C32F}" type="presParOf" srcId="{2F2C74C9-EA2B-4E07-99F7-46ECFF4F8E88}" destId="{D104232C-8D87-464C-9551-C45EB619E934}" srcOrd="1" destOrd="0" presId="urn:microsoft.com/office/officeart/2005/8/layout/hierarchy1"/>
    <dgm:cxn modelId="{7CF57449-DB33-43EF-BD4D-38B59809CA05}" type="presParOf" srcId="{7F5F17FB-8712-43FE-B246-9E3123C9535E}" destId="{FC080CD7-3C1A-4420-AC0D-6A3002585E48}" srcOrd="1" destOrd="0" presId="urn:microsoft.com/office/officeart/2005/8/layout/hierarchy1"/>
    <dgm:cxn modelId="{165BCC18-D408-4AA3-985D-9E6DF61BD042}" type="presParOf" srcId="{ACA31E0F-C711-46D2-9F06-E628AA7D5EC4}" destId="{7C2990D2-60EA-47DA-B542-893D6509223B}" srcOrd="1" destOrd="0" presId="urn:microsoft.com/office/officeart/2005/8/layout/hierarchy1"/>
    <dgm:cxn modelId="{CB3154AA-3846-4A19-94C5-348F3C4F26F4}" type="presParOf" srcId="{7C2990D2-60EA-47DA-B542-893D6509223B}" destId="{EEDC03C6-0075-4CE4-894A-D1960105B0EB}" srcOrd="0" destOrd="0" presId="urn:microsoft.com/office/officeart/2005/8/layout/hierarchy1"/>
    <dgm:cxn modelId="{4657E406-3C09-4EFF-B480-06CC2044BF42}" type="presParOf" srcId="{EEDC03C6-0075-4CE4-894A-D1960105B0EB}" destId="{4D3F129F-FD07-4468-9709-C1835E60E17B}" srcOrd="0" destOrd="0" presId="urn:microsoft.com/office/officeart/2005/8/layout/hierarchy1"/>
    <dgm:cxn modelId="{56351563-4691-486C-985E-666841813E6B}" type="presParOf" srcId="{EEDC03C6-0075-4CE4-894A-D1960105B0EB}" destId="{6706F0D8-B230-47C2-B0B5-B794FD4AD9FC}" srcOrd="1" destOrd="0" presId="urn:microsoft.com/office/officeart/2005/8/layout/hierarchy1"/>
    <dgm:cxn modelId="{DF309BEE-A35D-4A5C-B93E-7E20105497E7}" type="presParOf" srcId="{7C2990D2-60EA-47DA-B542-893D6509223B}" destId="{0CD94857-BD19-4013-A863-4ED95AFD16FE}"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4B5E85-BF8F-4B72-8610-00061D47004D}"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D61D99EA-4405-4ACE-B2D0-8BA37DFAF5AC}">
      <dgm:prSet/>
      <dgm:spPr/>
      <dgm:t>
        <a:bodyPr/>
        <a:lstStyle/>
        <a:p>
          <a:r>
            <a:rPr lang="en-US" b="1" dirty="0"/>
            <a:t>State TDM grant program with MPOs, TMAs, and transit agencies as grantees (many use CMAQ to supplement programs).</a:t>
          </a:r>
          <a:endParaRPr lang="en-US" dirty="0"/>
        </a:p>
      </dgm:t>
    </dgm:pt>
    <dgm:pt modelId="{6F980787-AEB5-4629-AE0A-707FD3B2EADA}" type="parTrans" cxnId="{FF0B36A5-080B-4930-9F7E-7AF2032175FB}">
      <dgm:prSet/>
      <dgm:spPr/>
      <dgm:t>
        <a:bodyPr/>
        <a:lstStyle/>
        <a:p>
          <a:endParaRPr lang="en-US"/>
        </a:p>
      </dgm:t>
    </dgm:pt>
    <dgm:pt modelId="{A56C53E3-DA26-4C31-9962-C6DA032BE0BC}" type="sibTrans" cxnId="{FF0B36A5-080B-4930-9F7E-7AF2032175FB}">
      <dgm:prSet/>
      <dgm:spPr/>
      <dgm:t>
        <a:bodyPr/>
        <a:lstStyle/>
        <a:p>
          <a:endParaRPr lang="en-US"/>
        </a:p>
      </dgm:t>
    </dgm:pt>
    <dgm:pt modelId="{1110E645-21A6-4377-88AF-DC9002D4EA84}">
      <dgm:prSet/>
      <dgm:spPr/>
      <dgm:t>
        <a:bodyPr/>
        <a:lstStyle/>
        <a:p>
          <a:r>
            <a:rPr lang="en-US" b="1" dirty="0"/>
            <a:t>Supports transit, carpool/vanpool, walk/bike, and telework programs</a:t>
          </a:r>
          <a:endParaRPr lang="en-US" dirty="0"/>
        </a:p>
      </dgm:t>
    </dgm:pt>
    <dgm:pt modelId="{A9190D8A-F3EA-4EF8-B34F-6CF9D8A26175}" type="parTrans" cxnId="{3A193FC5-C9D6-4A7D-BCD5-9FA982E1ABB2}">
      <dgm:prSet/>
      <dgm:spPr/>
      <dgm:t>
        <a:bodyPr/>
        <a:lstStyle/>
        <a:p>
          <a:endParaRPr lang="en-US"/>
        </a:p>
      </dgm:t>
    </dgm:pt>
    <dgm:pt modelId="{D7163C53-5DFE-4D9E-BCB7-FACB25E28DF3}" type="sibTrans" cxnId="{3A193FC5-C9D6-4A7D-BCD5-9FA982E1ABB2}">
      <dgm:prSet/>
      <dgm:spPr/>
      <dgm:t>
        <a:bodyPr/>
        <a:lstStyle/>
        <a:p>
          <a:endParaRPr lang="en-US"/>
        </a:p>
      </dgm:t>
    </dgm:pt>
    <dgm:pt modelId="{0491A837-B803-4F7C-B0EF-EE3FF79C6E2A}">
      <dgm:prSet/>
      <dgm:spPr/>
      <dgm:t>
        <a:bodyPr/>
        <a:lstStyle/>
        <a:p>
          <a:r>
            <a:rPr lang="en-US" b="1" dirty="0"/>
            <a:t>The state DOT provides the framework and funding, and each community tailors the program to their region-we love to share resources in state and across the country.</a:t>
          </a:r>
          <a:endParaRPr lang="en-US" dirty="0"/>
        </a:p>
      </dgm:t>
    </dgm:pt>
    <dgm:pt modelId="{A8168E2B-975C-4955-9336-E315861224CF}" type="parTrans" cxnId="{9544F829-4A5A-4312-99C3-D3773157B86B}">
      <dgm:prSet/>
      <dgm:spPr/>
      <dgm:t>
        <a:bodyPr/>
        <a:lstStyle/>
        <a:p>
          <a:endParaRPr lang="en-US"/>
        </a:p>
      </dgm:t>
    </dgm:pt>
    <dgm:pt modelId="{CC6437FA-AA78-4639-A661-F58C0F23BDF3}" type="sibTrans" cxnId="{9544F829-4A5A-4312-99C3-D3773157B86B}">
      <dgm:prSet/>
      <dgm:spPr/>
      <dgm:t>
        <a:bodyPr/>
        <a:lstStyle/>
        <a:p>
          <a:endParaRPr lang="en-US"/>
        </a:p>
      </dgm:t>
    </dgm:pt>
    <dgm:pt modelId="{518D5520-1841-4E68-91B9-A319A9209A53}" type="pres">
      <dgm:prSet presAssocID="{A14B5E85-BF8F-4B72-8610-00061D47004D}" presName="outerComposite" presStyleCnt="0">
        <dgm:presLayoutVars>
          <dgm:chMax val="5"/>
          <dgm:dir/>
          <dgm:resizeHandles val="exact"/>
        </dgm:presLayoutVars>
      </dgm:prSet>
      <dgm:spPr/>
    </dgm:pt>
    <dgm:pt modelId="{C96AC532-1433-4187-9400-221DFC105A4B}" type="pres">
      <dgm:prSet presAssocID="{A14B5E85-BF8F-4B72-8610-00061D47004D}" presName="dummyMaxCanvas" presStyleCnt="0">
        <dgm:presLayoutVars/>
      </dgm:prSet>
      <dgm:spPr/>
    </dgm:pt>
    <dgm:pt modelId="{B78596FD-F963-4F35-A57F-458635E10C91}" type="pres">
      <dgm:prSet presAssocID="{A14B5E85-BF8F-4B72-8610-00061D47004D}" presName="ThreeNodes_1" presStyleLbl="node1" presStyleIdx="0" presStyleCnt="3">
        <dgm:presLayoutVars>
          <dgm:bulletEnabled val="1"/>
        </dgm:presLayoutVars>
      </dgm:prSet>
      <dgm:spPr/>
    </dgm:pt>
    <dgm:pt modelId="{F32492C1-931A-49EA-88E4-ABBDB45E17F6}" type="pres">
      <dgm:prSet presAssocID="{A14B5E85-BF8F-4B72-8610-00061D47004D}" presName="ThreeNodes_2" presStyleLbl="node1" presStyleIdx="1" presStyleCnt="3">
        <dgm:presLayoutVars>
          <dgm:bulletEnabled val="1"/>
        </dgm:presLayoutVars>
      </dgm:prSet>
      <dgm:spPr/>
    </dgm:pt>
    <dgm:pt modelId="{71B3FCDE-28FF-48E5-9B07-66C01B8A4559}" type="pres">
      <dgm:prSet presAssocID="{A14B5E85-BF8F-4B72-8610-00061D47004D}" presName="ThreeNodes_3" presStyleLbl="node1" presStyleIdx="2" presStyleCnt="3">
        <dgm:presLayoutVars>
          <dgm:bulletEnabled val="1"/>
        </dgm:presLayoutVars>
      </dgm:prSet>
      <dgm:spPr/>
    </dgm:pt>
    <dgm:pt modelId="{A9750A58-97FF-432B-9A19-A90EA09A22B6}" type="pres">
      <dgm:prSet presAssocID="{A14B5E85-BF8F-4B72-8610-00061D47004D}" presName="ThreeConn_1-2" presStyleLbl="fgAccFollowNode1" presStyleIdx="0" presStyleCnt="2">
        <dgm:presLayoutVars>
          <dgm:bulletEnabled val="1"/>
        </dgm:presLayoutVars>
      </dgm:prSet>
      <dgm:spPr/>
    </dgm:pt>
    <dgm:pt modelId="{2DF5F966-5AB1-4F4C-9F76-560BA0ED90FD}" type="pres">
      <dgm:prSet presAssocID="{A14B5E85-BF8F-4B72-8610-00061D47004D}" presName="ThreeConn_2-3" presStyleLbl="fgAccFollowNode1" presStyleIdx="1" presStyleCnt="2">
        <dgm:presLayoutVars>
          <dgm:bulletEnabled val="1"/>
        </dgm:presLayoutVars>
      </dgm:prSet>
      <dgm:spPr/>
    </dgm:pt>
    <dgm:pt modelId="{B4F7CE29-6B4F-488F-A2C7-7B42F31FA075}" type="pres">
      <dgm:prSet presAssocID="{A14B5E85-BF8F-4B72-8610-00061D47004D}" presName="ThreeNodes_1_text" presStyleLbl="node1" presStyleIdx="2" presStyleCnt="3">
        <dgm:presLayoutVars>
          <dgm:bulletEnabled val="1"/>
        </dgm:presLayoutVars>
      </dgm:prSet>
      <dgm:spPr/>
    </dgm:pt>
    <dgm:pt modelId="{13D4FE3C-152E-4309-9E02-D922D992693D}" type="pres">
      <dgm:prSet presAssocID="{A14B5E85-BF8F-4B72-8610-00061D47004D}" presName="ThreeNodes_2_text" presStyleLbl="node1" presStyleIdx="2" presStyleCnt="3">
        <dgm:presLayoutVars>
          <dgm:bulletEnabled val="1"/>
        </dgm:presLayoutVars>
      </dgm:prSet>
      <dgm:spPr/>
    </dgm:pt>
    <dgm:pt modelId="{DB93DEAE-0FB6-425D-9ABF-093D3598BF2E}" type="pres">
      <dgm:prSet presAssocID="{A14B5E85-BF8F-4B72-8610-00061D47004D}" presName="ThreeNodes_3_text" presStyleLbl="node1" presStyleIdx="2" presStyleCnt="3">
        <dgm:presLayoutVars>
          <dgm:bulletEnabled val="1"/>
        </dgm:presLayoutVars>
      </dgm:prSet>
      <dgm:spPr/>
    </dgm:pt>
  </dgm:ptLst>
  <dgm:cxnLst>
    <dgm:cxn modelId="{E808E009-FCDE-4C32-92FA-4C414B4B3E2B}" type="presOf" srcId="{0491A837-B803-4F7C-B0EF-EE3FF79C6E2A}" destId="{71B3FCDE-28FF-48E5-9B07-66C01B8A4559}" srcOrd="0" destOrd="0" presId="urn:microsoft.com/office/officeart/2005/8/layout/vProcess5"/>
    <dgm:cxn modelId="{44D8B924-1071-4BAE-84E8-B18D2E364793}" type="presOf" srcId="{A56C53E3-DA26-4C31-9962-C6DA032BE0BC}" destId="{A9750A58-97FF-432B-9A19-A90EA09A22B6}" srcOrd="0" destOrd="0" presId="urn:microsoft.com/office/officeart/2005/8/layout/vProcess5"/>
    <dgm:cxn modelId="{9544F829-4A5A-4312-99C3-D3773157B86B}" srcId="{A14B5E85-BF8F-4B72-8610-00061D47004D}" destId="{0491A837-B803-4F7C-B0EF-EE3FF79C6E2A}" srcOrd="2" destOrd="0" parTransId="{A8168E2B-975C-4955-9336-E315861224CF}" sibTransId="{CC6437FA-AA78-4639-A661-F58C0F23BDF3}"/>
    <dgm:cxn modelId="{32318E45-05A3-4274-A566-DEF89054E20E}" type="presOf" srcId="{D61D99EA-4405-4ACE-B2D0-8BA37DFAF5AC}" destId="{B4F7CE29-6B4F-488F-A2C7-7B42F31FA075}" srcOrd="1" destOrd="0" presId="urn:microsoft.com/office/officeart/2005/8/layout/vProcess5"/>
    <dgm:cxn modelId="{921BB24A-02FA-44A9-9261-95928C37080A}" type="presOf" srcId="{D7163C53-5DFE-4D9E-BCB7-FACB25E28DF3}" destId="{2DF5F966-5AB1-4F4C-9F76-560BA0ED90FD}" srcOrd="0" destOrd="0" presId="urn:microsoft.com/office/officeart/2005/8/layout/vProcess5"/>
    <dgm:cxn modelId="{EF9CCA71-0EEE-4BFD-AFD5-404902BA7312}" type="presOf" srcId="{0491A837-B803-4F7C-B0EF-EE3FF79C6E2A}" destId="{DB93DEAE-0FB6-425D-9ABF-093D3598BF2E}" srcOrd="1" destOrd="0" presId="urn:microsoft.com/office/officeart/2005/8/layout/vProcess5"/>
    <dgm:cxn modelId="{31FD3975-6520-4491-81F6-A490AFF5A27E}" type="presOf" srcId="{A14B5E85-BF8F-4B72-8610-00061D47004D}" destId="{518D5520-1841-4E68-91B9-A319A9209A53}" srcOrd="0" destOrd="0" presId="urn:microsoft.com/office/officeart/2005/8/layout/vProcess5"/>
    <dgm:cxn modelId="{6F15FCA4-FF87-4F80-9C20-3763F6D5BADE}" type="presOf" srcId="{1110E645-21A6-4377-88AF-DC9002D4EA84}" destId="{13D4FE3C-152E-4309-9E02-D922D992693D}" srcOrd="1" destOrd="0" presId="urn:microsoft.com/office/officeart/2005/8/layout/vProcess5"/>
    <dgm:cxn modelId="{FF0B36A5-080B-4930-9F7E-7AF2032175FB}" srcId="{A14B5E85-BF8F-4B72-8610-00061D47004D}" destId="{D61D99EA-4405-4ACE-B2D0-8BA37DFAF5AC}" srcOrd="0" destOrd="0" parTransId="{6F980787-AEB5-4629-AE0A-707FD3B2EADA}" sibTransId="{A56C53E3-DA26-4C31-9962-C6DA032BE0BC}"/>
    <dgm:cxn modelId="{009861BC-E8C7-4FA8-8164-586B11F61469}" type="presOf" srcId="{D61D99EA-4405-4ACE-B2D0-8BA37DFAF5AC}" destId="{B78596FD-F963-4F35-A57F-458635E10C91}" srcOrd="0" destOrd="0" presId="urn:microsoft.com/office/officeart/2005/8/layout/vProcess5"/>
    <dgm:cxn modelId="{3A193FC5-C9D6-4A7D-BCD5-9FA982E1ABB2}" srcId="{A14B5E85-BF8F-4B72-8610-00061D47004D}" destId="{1110E645-21A6-4377-88AF-DC9002D4EA84}" srcOrd="1" destOrd="0" parTransId="{A9190D8A-F3EA-4EF8-B34F-6CF9D8A26175}" sibTransId="{D7163C53-5DFE-4D9E-BCB7-FACB25E28DF3}"/>
    <dgm:cxn modelId="{F5238FFC-E44D-4E11-B7D5-EBDF0F2C6453}" type="presOf" srcId="{1110E645-21A6-4377-88AF-DC9002D4EA84}" destId="{F32492C1-931A-49EA-88E4-ABBDB45E17F6}" srcOrd="0" destOrd="0" presId="urn:microsoft.com/office/officeart/2005/8/layout/vProcess5"/>
    <dgm:cxn modelId="{2697E800-7880-47FF-AB41-4A4CA7725B87}" type="presParOf" srcId="{518D5520-1841-4E68-91B9-A319A9209A53}" destId="{C96AC532-1433-4187-9400-221DFC105A4B}" srcOrd="0" destOrd="0" presId="urn:microsoft.com/office/officeart/2005/8/layout/vProcess5"/>
    <dgm:cxn modelId="{4033695D-FB8D-4C52-BFBB-09A4D954B0AB}" type="presParOf" srcId="{518D5520-1841-4E68-91B9-A319A9209A53}" destId="{B78596FD-F963-4F35-A57F-458635E10C91}" srcOrd="1" destOrd="0" presId="urn:microsoft.com/office/officeart/2005/8/layout/vProcess5"/>
    <dgm:cxn modelId="{60257F48-7F5E-4CAC-9145-0B524BC4BAFA}" type="presParOf" srcId="{518D5520-1841-4E68-91B9-A319A9209A53}" destId="{F32492C1-931A-49EA-88E4-ABBDB45E17F6}" srcOrd="2" destOrd="0" presId="urn:microsoft.com/office/officeart/2005/8/layout/vProcess5"/>
    <dgm:cxn modelId="{C8C5A8C2-543C-49F4-AD59-AA25F08DE6AE}" type="presParOf" srcId="{518D5520-1841-4E68-91B9-A319A9209A53}" destId="{71B3FCDE-28FF-48E5-9B07-66C01B8A4559}" srcOrd="3" destOrd="0" presId="urn:microsoft.com/office/officeart/2005/8/layout/vProcess5"/>
    <dgm:cxn modelId="{96049D95-6BC4-43D3-AB06-C11136A2BAB2}" type="presParOf" srcId="{518D5520-1841-4E68-91B9-A319A9209A53}" destId="{A9750A58-97FF-432B-9A19-A90EA09A22B6}" srcOrd="4" destOrd="0" presId="urn:microsoft.com/office/officeart/2005/8/layout/vProcess5"/>
    <dgm:cxn modelId="{F061F2EA-BBA1-4D50-8F29-76314AA63A47}" type="presParOf" srcId="{518D5520-1841-4E68-91B9-A319A9209A53}" destId="{2DF5F966-5AB1-4F4C-9F76-560BA0ED90FD}" srcOrd="5" destOrd="0" presId="urn:microsoft.com/office/officeart/2005/8/layout/vProcess5"/>
    <dgm:cxn modelId="{78E70EBD-DCFD-4AFB-9EAA-73E2C552A110}" type="presParOf" srcId="{518D5520-1841-4E68-91B9-A319A9209A53}" destId="{B4F7CE29-6B4F-488F-A2C7-7B42F31FA075}" srcOrd="6" destOrd="0" presId="urn:microsoft.com/office/officeart/2005/8/layout/vProcess5"/>
    <dgm:cxn modelId="{07B11C2B-9589-413B-B7AA-4AC78A9275C1}" type="presParOf" srcId="{518D5520-1841-4E68-91B9-A319A9209A53}" destId="{13D4FE3C-152E-4309-9E02-D922D992693D}" srcOrd="7" destOrd="0" presId="urn:microsoft.com/office/officeart/2005/8/layout/vProcess5"/>
    <dgm:cxn modelId="{2364AFC8-26AA-4529-A6A1-5B62D08C9434}" type="presParOf" srcId="{518D5520-1841-4E68-91B9-A319A9209A53}" destId="{DB93DEAE-0FB6-425D-9ABF-093D3598BF2E}"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9B02AE-BCBD-44BF-B7F5-136B8E88585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0AA8631-B02C-46E1-8A23-71F33C6B2652}">
      <dgm:prSet/>
      <dgm:spPr/>
      <dgm:t>
        <a:bodyPr/>
        <a:lstStyle/>
        <a:p>
          <a:r>
            <a:rPr lang="en-US" b="1"/>
            <a:t>TDM should come first</a:t>
          </a:r>
          <a:r>
            <a:rPr lang="en-US"/>
            <a:t> before building additional capacity into your facilities</a:t>
          </a:r>
        </a:p>
      </dgm:t>
    </dgm:pt>
    <dgm:pt modelId="{D3B72D1B-E01B-4502-B2F1-423E699CBD42}" type="parTrans" cxnId="{EF88A78C-82EC-4C52-9754-739103816855}">
      <dgm:prSet/>
      <dgm:spPr/>
      <dgm:t>
        <a:bodyPr/>
        <a:lstStyle/>
        <a:p>
          <a:endParaRPr lang="en-US"/>
        </a:p>
      </dgm:t>
    </dgm:pt>
    <dgm:pt modelId="{E4841AA4-771C-4324-9157-4ABB2DD2812F}" type="sibTrans" cxnId="{EF88A78C-82EC-4C52-9754-739103816855}">
      <dgm:prSet/>
      <dgm:spPr/>
      <dgm:t>
        <a:bodyPr/>
        <a:lstStyle/>
        <a:p>
          <a:endParaRPr lang="en-US"/>
        </a:p>
      </dgm:t>
    </dgm:pt>
    <dgm:pt modelId="{0672B344-B078-4FA4-99B8-6F4D23F12786}">
      <dgm:prSet/>
      <dgm:spPr/>
      <dgm:t>
        <a:bodyPr/>
        <a:lstStyle/>
        <a:p>
          <a:r>
            <a:rPr lang="en-US" b="1"/>
            <a:t>TDM can save you money</a:t>
          </a:r>
          <a:endParaRPr lang="en-US"/>
        </a:p>
      </dgm:t>
    </dgm:pt>
    <dgm:pt modelId="{C927C949-964E-4834-B6C6-4487401D36E2}" type="parTrans" cxnId="{5EC8EAAE-894F-4C5D-BF4D-F52835FBBED6}">
      <dgm:prSet/>
      <dgm:spPr/>
      <dgm:t>
        <a:bodyPr/>
        <a:lstStyle/>
        <a:p>
          <a:endParaRPr lang="en-US"/>
        </a:p>
      </dgm:t>
    </dgm:pt>
    <dgm:pt modelId="{77650A07-E249-42DC-A24C-3017B54C9419}" type="sibTrans" cxnId="{5EC8EAAE-894F-4C5D-BF4D-F52835FBBED6}">
      <dgm:prSet/>
      <dgm:spPr/>
      <dgm:t>
        <a:bodyPr/>
        <a:lstStyle/>
        <a:p>
          <a:endParaRPr lang="en-US"/>
        </a:p>
      </dgm:t>
    </dgm:pt>
    <dgm:pt modelId="{9AD35D01-4E2D-4E09-98F8-8F3F56C7E9C7}">
      <dgm:prSet/>
      <dgm:spPr/>
      <dgm:t>
        <a:bodyPr/>
        <a:lstStyle/>
        <a:p>
          <a:r>
            <a:rPr lang="en-US" b="1"/>
            <a:t>TDM brings together diverse partners</a:t>
          </a:r>
          <a:r>
            <a:rPr lang="en-US"/>
            <a:t> (employers, CBOs, transportation providers) toward a common goal</a:t>
          </a:r>
        </a:p>
      </dgm:t>
    </dgm:pt>
    <dgm:pt modelId="{E40EFFA1-9BF6-4427-B220-683942B65447}" type="parTrans" cxnId="{5DE9EC16-1DF7-4BEB-B2B9-527F5A83802D}">
      <dgm:prSet/>
      <dgm:spPr/>
      <dgm:t>
        <a:bodyPr/>
        <a:lstStyle/>
        <a:p>
          <a:endParaRPr lang="en-US"/>
        </a:p>
      </dgm:t>
    </dgm:pt>
    <dgm:pt modelId="{464898F8-F417-4055-B75C-6F09B45D40AB}" type="sibTrans" cxnId="{5DE9EC16-1DF7-4BEB-B2B9-527F5A83802D}">
      <dgm:prSet/>
      <dgm:spPr/>
      <dgm:t>
        <a:bodyPr/>
        <a:lstStyle/>
        <a:p>
          <a:endParaRPr lang="en-US"/>
        </a:p>
      </dgm:t>
    </dgm:pt>
    <dgm:pt modelId="{E9FD6706-9398-44E7-8E60-440E1B8DA1FA}" type="pres">
      <dgm:prSet presAssocID="{649B02AE-BCBD-44BF-B7F5-136B8E88585C}" presName="root" presStyleCnt="0">
        <dgm:presLayoutVars>
          <dgm:dir/>
          <dgm:resizeHandles val="exact"/>
        </dgm:presLayoutVars>
      </dgm:prSet>
      <dgm:spPr/>
    </dgm:pt>
    <dgm:pt modelId="{D2821EB5-7098-4B86-8BC4-802513232A08}" type="pres">
      <dgm:prSet presAssocID="{40AA8631-B02C-46E1-8A23-71F33C6B2652}" presName="compNode" presStyleCnt="0"/>
      <dgm:spPr/>
    </dgm:pt>
    <dgm:pt modelId="{FABBA6A7-3E84-4495-9AE2-B3EE9FF4A180}" type="pres">
      <dgm:prSet presAssocID="{40AA8631-B02C-46E1-8A23-71F33C6B2652}" presName="bgRect" presStyleLbl="bgShp" presStyleIdx="0" presStyleCnt="3"/>
      <dgm:spPr/>
    </dgm:pt>
    <dgm:pt modelId="{23645280-BA02-4208-8F73-C52BD46283B9}" type="pres">
      <dgm:prSet presAssocID="{40AA8631-B02C-46E1-8A23-71F33C6B2652}"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ity"/>
        </a:ext>
      </dgm:extLst>
    </dgm:pt>
    <dgm:pt modelId="{79B9157C-0A07-4805-A2BF-7D27B60787AC}" type="pres">
      <dgm:prSet presAssocID="{40AA8631-B02C-46E1-8A23-71F33C6B2652}" presName="spaceRect" presStyleCnt="0"/>
      <dgm:spPr/>
    </dgm:pt>
    <dgm:pt modelId="{B6FAE88E-6300-4B16-978F-13BEBFACF935}" type="pres">
      <dgm:prSet presAssocID="{40AA8631-B02C-46E1-8A23-71F33C6B2652}" presName="parTx" presStyleLbl="revTx" presStyleIdx="0" presStyleCnt="3">
        <dgm:presLayoutVars>
          <dgm:chMax val="0"/>
          <dgm:chPref val="0"/>
        </dgm:presLayoutVars>
      </dgm:prSet>
      <dgm:spPr/>
    </dgm:pt>
    <dgm:pt modelId="{5354D962-48E4-46E4-8C32-4D74C633551D}" type="pres">
      <dgm:prSet presAssocID="{E4841AA4-771C-4324-9157-4ABB2DD2812F}" presName="sibTrans" presStyleCnt="0"/>
      <dgm:spPr/>
    </dgm:pt>
    <dgm:pt modelId="{E2E6BDDD-3557-40CB-81C5-7F678436558D}" type="pres">
      <dgm:prSet presAssocID="{0672B344-B078-4FA4-99B8-6F4D23F12786}" presName="compNode" presStyleCnt="0"/>
      <dgm:spPr/>
    </dgm:pt>
    <dgm:pt modelId="{6A69859D-565A-4EFE-822B-F4D01574515F}" type="pres">
      <dgm:prSet presAssocID="{0672B344-B078-4FA4-99B8-6F4D23F12786}" presName="bgRect" presStyleLbl="bgShp" presStyleIdx="1" presStyleCnt="3"/>
      <dgm:spPr/>
    </dgm:pt>
    <dgm:pt modelId="{582A178E-363A-4F26-87F6-11444FD681E2}" type="pres">
      <dgm:prSet presAssocID="{0672B344-B078-4FA4-99B8-6F4D23F12786}"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0EF42A8D-3666-40FD-B20A-E7221B51EB06}" type="pres">
      <dgm:prSet presAssocID="{0672B344-B078-4FA4-99B8-6F4D23F12786}" presName="spaceRect" presStyleCnt="0"/>
      <dgm:spPr/>
    </dgm:pt>
    <dgm:pt modelId="{AFC568A5-E833-41E8-90C6-7AE799DC0CDE}" type="pres">
      <dgm:prSet presAssocID="{0672B344-B078-4FA4-99B8-6F4D23F12786}" presName="parTx" presStyleLbl="revTx" presStyleIdx="1" presStyleCnt="3">
        <dgm:presLayoutVars>
          <dgm:chMax val="0"/>
          <dgm:chPref val="0"/>
        </dgm:presLayoutVars>
      </dgm:prSet>
      <dgm:spPr/>
    </dgm:pt>
    <dgm:pt modelId="{A75373AF-EB80-4B88-A9D8-4E515165D0F4}" type="pres">
      <dgm:prSet presAssocID="{77650A07-E249-42DC-A24C-3017B54C9419}" presName="sibTrans" presStyleCnt="0"/>
      <dgm:spPr/>
    </dgm:pt>
    <dgm:pt modelId="{C301AAA0-0126-4B3F-A11F-739B32BF5B1F}" type="pres">
      <dgm:prSet presAssocID="{9AD35D01-4E2D-4E09-98F8-8F3F56C7E9C7}" presName="compNode" presStyleCnt="0"/>
      <dgm:spPr/>
    </dgm:pt>
    <dgm:pt modelId="{C1A41E57-8BCC-46E0-AB17-A8C077AD51CB}" type="pres">
      <dgm:prSet presAssocID="{9AD35D01-4E2D-4E09-98F8-8F3F56C7E9C7}" presName="bgRect" presStyleLbl="bgShp" presStyleIdx="2" presStyleCnt="3"/>
      <dgm:spPr/>
    </dgm:pt>
    <dgm:pt modelId="{41D39270-5641-436B-909F-D92E11A07346}" type="pres">
      <dgm:prSet presAssocID="{9AD35D01-4E2D-4E09-98F8-8F3F56C7E9C7}"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Handshake"/>
        </a:ext>
      </dgm:extLst>
    </dgm:pt>
    <dgm:pt modelId="{AC8621D5-9629-45DB-A3C8-FF8521412D35}" type="pres">
      <dgm:prSet presAssocID="{9AD35D01-4E2D-4E09-98F8-8F3F56C7E9C7}" presName="spaceRect" presStyleCnt="0"/>
      <dgm:spPr/>
    </dgm:pt>
    <dgm:pt modelId="{298B47C4-6F64-4B84-8487-C8F585F8B7A5}" type="pres">
      <dgm:prSet presAssocID="{9AD35D01-4E2D-4E09-98F8-8F3F56C7E9C7}" presName="parTx" presStyleLbl="revTx" presStyleIdx="2" presStyleCnt="3">
        <dgm:presLayoutVars>
          <dgm:chMax val="0"/>
          <dgm:chPref val="0"/>
        </dgm:presLayoutVars>
      </dgm:prSet>
      <dgm:spPr/>
    </dgm:pt>
  </dgm:ptLst>
  <dgm:cxnLst>
    <dgm:cxn modelId="{3BEB3603-C67F-43F3-9E1F-60FF1C4EFE85}" type="presOf" srcId="{40AA8631-B02C-46E1-8A23-71F33C6B2652}" destId="{B6FAE88E-6300-4B16-978F-13BEBFACF935}" srcOrd="0" destOrd="0" presId="urn:microsoft.com/office/officeart/2018/2/layout/IconVerticalSolidList"/>
    <dgm:cxn modelId="{5DE9EC16-1DF7-4BEB-B2B9-527F5A83802D}" srcId="{649B02AE-BCBD-44BF-B7F5-136B8E88585C}" destId="{9AD35D01-4E2D-4E09-98F8-8F3F56C7E9C7}" srcOrd="2" destOrd="0" parTransId="{E40EFFA1-9BF6-4427-B220-683942B65447}" sibTransId="{464898F8-F417-4055-B75C-6F09B45D40AB}"/>
    <dgm:cxn modelId="{8CD27639-3AFF-4BF1-B435-87E7284DFDBB}" type="presOf" srcId="{9AD35D01-4E2D-4E09-98F8-8F3F56C7E9C7}" destId="{298B47C4-6F64-4B84-8487-C8F585F8B7A5}" srcOrd="0" destOrd="0" presId="urn:microsoft.com/office/officeart/2018/2/layout/IconVerticalSolidList"/>
    <dgm:cxn modelId="{EF88A78C-82EC-4C52-9754-739103816855}" srcId="{649B02AE-BCBD-44BF-B7F5-136B8E88585C}" destId="{40AA8631-B02C-46E1-8A23-71F33C6B2652}" srcOrd="0" destOrd="0" parTransId="{D3B72D1B-E01B-4502-B2F1-423E699CBD42}" sibTransId="{E4841AA4-771C-4324-9157-4ABB2DD2812F}"/>
    <dgm:cxn modelId="{944EE49B-B79B-4703-B7BC-733F346E03D1}" type="presOf" srcId="{0672B344-B078-4FA4-99B8-6F4D23F12786}" destId="{AFC568A5-E833-41E8-90C6-7AE799DC0CDE}" srcOrd="0" destOrd="0" presId="urn:microsoft.com/office/officeart/2018/2/layout/IconVerticalSolidList"/>
    <dgm:cxn modelId="{5EC8EAAE-894F-4C5D-BF4D-F52835FBBED6}" srcId="{649B02AE-BCBD-44BF-B7F5-136B8E88585C}" destId="{0672B344-B078-4FA4-99B8-6F4D23F12786}" srcOrd="1" destOrd="0" parTransId="{C927C949-964E-4834-B6C6-4487401D36E2}" sibTransId="{77650A07-E249-42DC-A24C-3017B54C9419}"/>
    <dgm:cxn modelId="{D3078CCA-DBE4-42E3-8C9E-9A28EE3AF5FB}" type="presOf" srcId="{649B02AE-BCBD-44BF-B7F5-136B8E88585C}" destId="{E9FD6706-9398-44E7-8E60-440E1B8DA1FA}" srcOrd="0" destOrd="0" presId="urn:microsoft.com/office/officeart/2018/2/layout/IconVerticalSolidList"/>
    <dgm:cxn modelId="{DD9D2D73-D228-4121-8A09-A4561CE4D394}" type="presParOf" srcId="{E9FD6706-9398-44E7-8E60-440E1B8DA1FA}" destId="{D2821EB5-7098-4B86-8BC4-802513232A08}" srcOrd="0" destOrd="0" presId="urn:microsoft.com/office/officeart/2018/2/layout/IconVerticalSolidList"/>
    <dgm:cxn modelId="{E25A0494-6E33-480D-968C-44A747E83235}" type="presParOf" srcId="{D2821EB5-7098-4B86-8BC4-802513232A08}" destId="{FABBA6A7-3E84-4495-9AE2-B3EE9FF4A180}" srcOrd="0" destOrd="0" presId="urn:microsoft.com/office/officeart/2018/2/layout/IconVerticalSolidList"/>
    <dgm:cxn modelId="{75784535-47C3-43F7-A250-DD23DDD92C55}" type="presParOf" srcId="{D2821EB5-7098-4B86-8BC4-802513232A08}" destId="{23645280-BA02-4208-8F73-C52BD46283B9}" srcOrd="1" destOrd="0" presId="urn:microsoft.com/office/officeart/2018/2/layout/IconVerticalSolidList"/>
    <dgm:cxn modelId="{53E17AB7-5880-4C98-8BB0-E32802F4903E}" type="presParOf" srcId="{D2821EB5-7098-4B86-8BC4-802513232A08}" destId="{79B9157C-0A07-4805-A2BF-7D27B60787AC}" srcOrd="2" destOrd="0" presId="urn:microsoft.com/office/officeart/2018/2/layout/IconVerticalSolidList"/>
    <dgm:cxn modelId="{7E6FA40C-0A22-4E69-BBCC-180D65D2A9B2}" type="presParOf" srcId="{D2821EB5-7098-4B86-8BC4-802513232A08}" destId="{B6FAE88E-6300-4B16-978F-13BEBFACF935}" srcOrd="3" destOrd="0" presId="urn:microsoft.com/office/officeart/2018/2/layout/IconVerticalSolidList"/>
    <dgm:cxn modelId="{999C09E1-B834-4DE7-9A45-C8108360184E}" type="presParOf" srcId="{E9FD6706-9398-44E7-8E60-440E1B8DA1FA}" destId="{5354D962-48E4-46E4-8C32-4D74C633551D}" srcOrd="1" destOrd="0" presId="urn:microsoft.com/office/officeart/2018/2/layout/IconVerticalSolidList"/>
    <dgm:cxn modelId="{669DE79B-CA1C-458C-A2E7-6580CA911B77}" type="presParOf" srcId="{E9FD6706-9398-44E7-8E60-440E1B8DA1FA}" destId="{E2E6BDDD-3557-40CB-81C5-7F678436558D}" srcOrd="2" destOrd="0" presId="urn:microsoft.com/office/officeart/2018/2/layout/IconVerticalSolidList"/>
    <dgm:cxn modelId="{F9AB28E6-E42D-405D-B76F-86C91E41ED7D}" type="presParOf" srcId="{E2E6BDDD-3557-40CB-81C5-7F678436558D}" destId="{6A69859D-565A-4EFE-822B-F4D01574515F}" srcOrd="0" destOrd="0" presId="urn:microsoft.com/office/officeart/2018/2/layout/IconVerticalSolidList"/>
    <dgm:cxn modelId="{B2098AE3-49C0-4476-8734-F7182FDD8E6D}" type="presParOf" srcId="{E2E6BDDD-3557-40CB-81C5-7F678436558D}" destId="{582A178E-363A-4F26-87F6-11444FD681E2}" srcOrd="1" destOrd="0" presId="urn:microsoft.com/office/officeart/2018/2/layout/IconVerticalSolidList"/>
    <dgm:cxn modelId="{625CEF9F-845C-4431-8BEF-A35E0AA0F487}" type="presParOf" srcId="{E2E6BDDD-3557-40CB-81C5-7F678436558D}" destId="{0EF42A8D-3666-40FD-B20A-E7221B51EB06}" srcOrd="2" destOrd="0" presId="urn:microsoft.com/office/officeart/2018/2/layout/IconVerticalSolidList"/>
    <dgm:cxn modelId="{FA50DCDB-B512-4581-B345-909B36FF06F9}" type="presParOf" srcId="{E2E6BDDD-3557-40CB-81C5-7F678436558D}" destId="{AFC568A5-E833-41E8-90C6-7AE799DC0CDE}" srcOrd="3" destOrd="0" presId="urn:microsoft.com/office/officeart/2018/2/layout/IconVerticalSolidList"/>
    <dgm:cxn modelId="{B4D91A5B-AAD7-41B5-96A4-627FE269FB4F}" type="presParOf" srcId="{E9FD6706-9398-44E7-8E60-440E1B8DA1FA}" destId="{A75373AF-EB80-4B88-A9D8-4E515165D0F4}" srcOrd="3" destOrd="0" presId="urn:microsoft.com/office/officeart/2018/2/layout/IconVerticalSolidList"/>
    <dgm:cxn modelId="{7986B69B-686A-4B62-BCAD-564BC5E7C1F4}" type="presParOf" srcId="{E9FD6706-9398-44E7-8E60-440E1B8DA1FA}" destId="{C301AAA0-0126-4B3F-A11F-739B32BF5B1F}" srcOrd="4" destOrd="0" presId="urn:microsoft.com/office/officeart/2018/2/layout/IconVerticalSolidList"/>
    <dgm:cxn modelId="{E810079C-E96A-4AE0-BE43-2BA8DBB76857}" type="presParOf" srcId="{C301AAA0-0126-4B3F-A11F-739B32BF5B1F}" destId="{C1A41E57-8BCC-46E0-AB17-A8C077AD51CB}" srcOrd="0" destOrd="0" presId="urn:microsoft.com/office/officeart/2018/2/layout/IconVerticalSolidList"/>
    <dgm:cxn modelId="{40D7E1BE-D761-42C4-9637-8F01232CA48C}" type="presParOf" srcId="{C301AAA0-0126-4B3F-A11F-739B32BF5B1F}" destId="{41D39270-5641-436B-909F-D92E11A07346}" srcOrd="1" destOrd="0" presId="urn:microsoft.com/office/officeart/2018/2/layout/IconVerticalSolidList"/>
    <dgm:cxn modelId="{D3FCA5E7-F838-4307-9B29-339B67455554}" type="presParOf" srcId="{C301AAA0-0126-4B3F-A11F-739B32BF5B1F}" destId="{AC8621D5-9629-45DB-A3C8-FF8521412D35}" srcOrd="2" destOrd="0" presId="urn:microsoft.com/office/officeart/2018/2/layout/IconVerticalSolidList"/>
    <dgm:cxn modelId="{8873AB20-5CB0-46C7-A213-03B986028195}" type="presParOf" srcId="{C301AAA0-0126-4B3F-A11F-739B32BF5B1F}" destId="{298B47C4-6F64-4B84-8487-C8F585F8B7A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F8CAFD-6AAA-4AF5-83FB-4D65FAE4B76F}" type="doc">
      <dgm:prSet loTypeId="urn:microsoft.com/office/officeart/2018/2/layout/IconLabelDescriptionList" loCatId="icon" qsTypeId="urn:microsoft.com/office/officeart/2005/8/quickstyle/simple1" qsCatId="simple" csTypeId="urn:microsoft.com/office/officeart/2018/5/colors/Iconchunking_neutralbg_accent3_2" csCatId="accent3" phldr="1"/>
      <dgm:spPr/>
      <dgm:t>
        <a:bodyPr/>
        <a:lstStyle/>
        <a:p>
          <a:endParaRPr lang="en-US"/>
        </a:p>
      </dgm:t>
    </dgm:pt>
    <dgm:pt modelId="{04052B55-4385-4E85-B4EB-E4D27320B0A1}">
      <dgm:prSet/>
      <dgm:spPr/>
      <dgm:t>
        <a:bodyPr/>
        <a:lstStyle/>
        <a:p>
          <a:pPr>
            <a:defRPr b="1"/>
          </a:pPr>
          <a:r>
            <a:rPr lang="en-US"/>
            <a:t>TDM varies by community context</a:t>
          </a:r>
        </a:p>
      </dgm:t>
    </dgm:pt>
    <dgm:pt modelId="{BA2E9EC3-5A6D-4166-BC32-D1F728AE7845}" type="parTrans" cxnId="{13C6AE23-1479-46C8-B386-6080B1A55ECC}">
      <dgm:prSet/>
      <dgm:spPr/>
      <dgm:t>
        <a:bodyPr/>
        <a:lstStyle/>
        <a:p>
          <a:endParaRPr lang="en-US"/>
        </a:p>
      </dgm:t>
    </dgm:pt>
    <dgm:pt modelId="{CB1099F7-8D68-4CD2-8C41-6833341C5E5F}" type="sibTrans" cxnId="{13C6AE23-1479-46C8-B386-6080B1A55ECC}">
      <dgm:prSet/>
      <dgm:spPr/>
      <dgm:t>
        <a:bodyPr/>
        <a:lstStyle/>
        <a:p>
          <a:endParaRPr lang="en-US"/>
        </a:p>
      </dgm:t>
    </dgm:pt>
    <dgm:pt modelId="{DED35CAA-CDDF-44FE-82F3-8EAAF69CE1E1}">
      <dgm:prSet/>
      <dgm:spPr/>
      <dgm:t>
        <a:bodyPr/>
        <a:lstStyle/>
        <a:p>
          <a:pPr>
            <a:defRPr b="1"/>
          </a:pPr>
          <a:r>
            <a:rPr lang="en-US"/>
            <a:t>Rural, suburban, and urban strategies differ</a:t>
          </a:r>
        </a:p>
      </dgm:t>
    </dgm:pt>
    <dgm:pt modelId="{21214E37-0FAC-4512-AA0D-D43C62AC62B1}" type="parTrans" cxnId="{8677D8BB-1AF7-4CE3-A4A2-ACB872F9AF71}">
      <dgm:prSet/>
      <dgm:spPr/>
      <dgm:t>
        <a:bodyPr/>
        <a:lstStyle/>
        <a:p>
          <a:endParaRPr lang="en-US"/>
        </a:p>
      </dgm:t>
    </dgm:pt>
    <dgm:pt modelId="{00FBED41-CC55-4FB4-BC4D-9C53C3CFB183}" type="sibTrans" cxnId="{8677D8BB-1AF7-4CE3-A4A2-ACB872F9AF71}">
      <dgm:prSet/>
      <dgm:spPr/>
      <dgm:t>
        <a:bodyPr/>
        <a:lstStyle/>
        <a:p>
          <a:endParaRPr lang="en-US"/>
        </a:p>
      </dgm:t>
    </dgm:pt>
    <dgm:pt modelId="{90B47257-7CEF-4A36-B879-C7054B9FB190}">
      <dgm:prSet/>
      <dgm:spPr/>
      <dgm:t>
        <a:bodyPr/>
        <a:lstStyle/>
        <a:p>
          <a:r>
            <a:rPr lang="en-US"/>
            <a:t>Vanpools and carpools are more common in rural communities</a:t>
          </a:r>
        </a:p>
      </dgm:t>
    </dgm:pt>
    <dgm:pt modelId="{E1A4AA15-E3FF-4CC5-9E35-B25F1A4659CE}" type="parTrans" cxnId="{CBDF5931-0947-4FF0-B1F4-3CD169C1B50F}">
      <dgm:prSet/>
      <dgm:spPr/>
      <dgm:t>
        <a:bodyPr/>
        <a:lstStyle/>
        <a:p>
          <a:endParaRPr lang="en-US"/>
        </a:p>
      </dgm:t>
    </dgm:pt>
    <dgm:pt modelId="{D9F2FE71-A000-4A91-B6E4-977D4F4873B5}" type="sibTrans" cxnId="{CBDF5931-0947-4FF0-B1F4-3CD169C1B50F}">
      <dgm:prSet/>
      <dgm:spPr/>
      <dgm:t>
        <a:bodyPr/>
        <a:lstStyle/>
        <a:p>
          <a:endParaRPr lang="en-US"/>
        </a:p>
      </dgm:t>
    </dgm:pt>
    <dgm:pt modelId="{5AED3648-E72E-4704-8B1C-5D3D3A102C88}">
      <dgm:prSet/>
      <dgm:spPr/>
      <dgm:t>
        <a:bodyPr/>
        <a:lstStyle/>
        <a:p>
          <a:r>
            <a:rPr lang="en-US"/>
            <a:t>Micromobility and first last mile solutions are popular in urban areas. </a:t>
          </a:r>
        </a:p>
      </dgm:t>
    </dgm:pt>
    <dgm:pt modelId="{6943B6BE-9BC9-42C6-9710-8C309B29403A}" type="parTrans" cxnId="{1B8E4D8D-CD07-41D4-BE8D-BF0B11D23027}">
      <dgm:prSet/>
      <dgm:spPr/>
      <dgm:t>
        <a:bodyPr/>
        <a:lstStyle/>
        <a:p>
          <a:endParaRPr lang="en-US"/>
        </a:p>
      </dgm:t>
    </dgm:pt>
    <dgm:pt modelId="{94C2605F-D994-4F09-AA41-AA179571A192}" type="sibTrans" cxnId="{1B8E4D8D-CD07-41D4-BE8D-BF0B11D23027}">
      <dgm:prSet/>
      <dgm:spPr/>
      <dgm:t>
        <a:bodyPr/>
        <a:lstStyle/>
        <a:p>
          <a:endParaRPr lang="en-US"/>
        </a:p>
      </dgm:t>
    </dgm:pt>
    <dgm:pt modelId="{2EA3BE77-1A46-4416-946A-DA54BE7D5016}">
      <dgm:prSet/>
      <dgm:spPr/>
      <dgm:t>
        <a:bodyPr/>
        <a:lstStyle/>
        <a:p>
          <a:r>
            <a:rPr lang="en-US"/>
            <a:t>Education about transportation options works well in all areas. </a:t>
          </a:r>
        </a:p>
      </dgm:t>
    </dgm:pt>
    <dgm:pt modelId="{85042F0E-7278-4E81-8977-7EC39DC77213}" type="parTrans" cxnId="{B70B3333-426F-4587-B75E-78E504647D01}">
      <dgm:prSet/>
      <dgm:spPr/>
      <dgm:t>
        <a:bodyPr/>
        <a:lstStyle/>
        <a:p>
          <a:endParaRPr lang="en-US"/>
        </a:p>
      </dgm:t>
    </dgm:pt>
    <dgm:pt modelId="{3D34071D-82DA-41F9-9E51-7BEC4CCB182C}" type="sibTrans" cxnId="{B70B3333-426F-4587-B75E-78E504647D01}">
      <dgm:prSet/>
      <dgm:spPr/>
      <dgm:t>
        <a:bodyPr/>
        <a:lstStyle/>
        <a:p>
          <a:endParaRPr lang="en-US"/>
        </a:p>
      </dgm:t>
    </dgm:pt>
    <dgm:pt modelId="{BCD03309-A769-4EA5-BFC3-E24DF0DB4165}">
      <dgm:prSet/>
      <dgm:spPr/>
      <dgm:t>
        <a:bodyPr/>
        <a:lstStyle/>
        <a:p>
          <a:pPr>
            <a:defRPr b="1"/>
          </a:pPr>
          <a:r>
            <a:rPr lang="en-US"/>
            <a:t>Approaches also vary across states and countries</a:t>
          </a:r>
        </a:p>
      </dgm:t>
    </dgm:pt>
    <dgm:pt modelId="{8207F8DA-78D9-46BD-AE88-CC2865AEDF62}" type="parTrans" cxnId="{C5556DE1-B588-4A8C-9B67-33A63B308CDC}">
      <dgm:prSet/>
      <dgm:spPr/>
      <dgm:t>
        <a:bodyPr/>
        <a:lstStyle/>
        <a:p>
          <a:endParaRPr lang="en-US"/>
        </a:p>
      </dgm:t>
    </dgm:pt>
    <dgm:pt modelId="{723AB48A-57AB-4985-A07B-771BF86FB7E9}" type="sibTrans" cxnId="{C5556DE1-B588-4A8C-9B67-33A63B308CDC}">
      <dgm:prSet/>
      <dgm:spPr/>
      <dgm:t>
        <a:bodyPr/>
        <a:lstStyle/>
        <a:p>
          <a:endParaRPr lang="en-US"/>
        </a:p>
      </dgm:t>
    </dgm:pt>
    <dgm:pt modelId="{12ACD2AC-1E61-4C14-B25A-00118FB2B649}">
      <dgm:prSet/>
      <dgm:spPr/>
      <dgm:t>
        <a:bodyPr/>
        <a:lstStyle/>
        <a:p>
          <a:r>
            <a:rPr lang="en-US"/>
            <a:t>It can be more cultural to ride the train in Asia and Europe. </a:t>
          </a:r>
        </a:p>
      </dgm:t>
    </dgm:pt>
    <dgm:pt modelId="{E35406CA-81D9-4F49-824D-17EDD0229861}" type="parTrans" cxnId="{8AA02F9B-A68D-4A76-9299-084550A6F99B}">
      <dgm:prSet/>
      <dgm:spPr/>
      <dgm:t>
        <a:bodyPr/>
        <a:lstStyle/>
        <a:p>
          <a:endParaRPr lang="en-US"/>
        </a:p>
      </dgm:t>
    </dgm:pt>
    <dgm:pt modelId="{F1B91835-6A86-448E-979C-141BFA264AB1}" type="sibTrans" cxnId="{8AA02F9B-A68D-4A76-9299-084550A6F99B}">
      <dgm:prSet/>
      <dgm:spPr/>
      <dgm:t>
        <a:bodyPr/>
        <a:lstStyle/>
        <a:p>
          <a:endParaRPr lang="en-US"/>
        </a:p>
      </dgm:t>
    </dgm:pt>
    <dgm:pt modelId="{60DE850A-B4CD-4A58-B138-3BB0B1A12BD2}" type="pres">
      <dgm:prSet presAssocID="{41F8CAFD-6AAA-4AF5-83FB-4D65FAE4B76F}" presName="root" presStyleCnt="0">
        <dgm:presLayoutVars>
          <dgm:dir/>
          <dgm:resizeHandles val="exact"/>
        </dgm:presLayoutVars>
      </dgm:prSet>
      <dgm:spPr/>
    </dgm:pt>
    <dgm:pt modelId="{D8409F22-F70C-447D-97A2-29FE5475A35F}" type="pres">
      <dgm:prSet presAssocID="{04052B55-4385-4E85-B4EB-E4D27320B0A1}" presName="compNode" presStyleCnt="0"/>
      <dgm:spPr/>
    </dgm:pt>
    <dgm:pt modelId="{B2984299-4E08-4D5A-A149-1AD14BE98031}" type="pres">
      <dgm:prSet presAssocID="{04052B55-4385-4E85-B4EB-E4D27320B0A1}"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Group"/>
        </a:ext>
      </dgm:extLst>
    </dgm:pt>
    <dgm:pt modelId="{8A69247C-5B5B-40C5-9BED-B9807F94A209}" type="pres">
      <dgm:prSet presAssocID="{04052B55-4385-4E85-B4EB-E4D27320B0A1}" presName="iconSpace" presStyleCnt="0"/>
      <dgm:spPr/>
    </dgm:pt>
    <dgm:pt modelId="{A6D867D6-D8B9-4EEB-85B4-62AAE8268E92}" type="pres">
      <dgm:prSet presAssocID="{04052B55-4385-4E85-B4EB-E4D27320B0A1}" presName="parTx" presStyleLbl="revTx" presStyleIdx="0" presStyleCnt="6">
        <dgm:presLayoutVars>
          <dgm:chMax val="0"/>
          <dgm:chPref val="0"/>
        </dgm:presLayoutVars>
      </dgm:prSet>
      <dgm:spPr/>
    </dgm:pt>
    <dgm:pt modelId="{9CFED461-4B4E-48B5-BBF1-46217DB8DB44}" type="pres">
      <dgm:prSet presAssocID="{04052B55-4385-4E85-B4EB-E4D27320B0A1}" presName="txSpace" presStyleCnt="0"/>
      <dgm:spPr/>
    </dgm:pt>
    <dgm:pt modelId="{63150864-1E27-4CA0-ACC1-89545BE0E5F2}" type="pres">
      <dgm:prSet presAssocID="{04052B55-4385-4E85-B4EB-E4D27320B0A1}" presName="desTx" presStyleLbl="revTx" presStyleIdx="1" presStyleCnt="6">
        <dgm:presLayoutVars/>
      </dgm:prSet>
      <dgm:spPr/>
    </dgm:pt>
    <dgm:pt modelId="{E557FAA9-01FC-424D-86A7-5EAB447DC704}" type="pres">
      <dgm:prSet presAssocID="{CB1099F7-8D68-4CD2-8C41-6833341C5E5F}" presName="sibTrans" presStyleCnt="0"/>
      <dgm:spPr/>
    </dgm:pt>
    <dgm:pt modelId="{16EA0A6B-D3EB-4E99-A603-B6CE658C9B8F}" type="pres">
      <dgm:prSet presAssocID="{DED35CAA-CDDF-44FE-82F3-8EAAF69CE1E1}" presName="compNode" presStyleCnt="0"/>
      <dgm:spPr/>
    </dgm:pt>
    <dgm:pt modelId="{54FBF990-C55E-4EE4-950F-33272EAE0A60}" type="pres">
      <dgm:prSet presAssocID="{DED35CAA-CDDF-44FE-82F3-8EAAF69CE1E1}"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FC3FFE9F-B1BE-4595-B7A4-5221BF409B5E}" type="pres">
      <dgm:prSet presAssocID="{DED35CAA-CDDF-44FE-82F3-8EAAF69CE1E1}" presName="iconSpace" presStyleCnt="0"/>
      <dgm:spPr/>
    </dgm:pt>
    <dgm:pt modelId="{959A238F-5273-4FB7-BCD2-323971A9E434}" type="pres">
      <dgm:prSet presAssocID="{DED35CAA-CDDF-44FE-82F3-8EAAF69CE1E1}" presName="parTx" presStyleLbl="revTx" presStyleIdx="2" presStyleCnt="6">
        <dgm:presLayoutVars>
          <dgm:chMax val="0"/>
          <dgm:chPref val="0"/>
        </dgm:presLayoutVars>
      </dgm:prSet>
      <dgm:spPr/>
    </dgm:pt>
    <dgm:pt modelId="{FE630294-BD05-4452-BFF3-C017B3738C65}" type="pres">
      <dgm:prSet presAssocID="{DED35CAA-CDDF-44FE-82F3-8EAAF69CE1E1}" presName="txSpace" presStyleCnt="0"/>
      <dgm:spPr/>
    </dgm:pt>
    <dgm:pt modelId="{B7AC159B-639B-4BDB-9F24-C6E87C57F1AB}" type="pres">
      <dgm:prSet presAssocID="{DED35CAA-CDDF-44FE-82F3-8EAAF69CE1E1}" presName="desTx" presStyleLbl="revTx" presStyleIdx="3" presStyleCnt="6">
        <dgm:presLayoutVars/>
      </dgm:prSet>
      <dgm:spPr/>
    </dgm:pt>
    <dgm:pt modelId="{0F8992A0-0286-49CA-81E1-777982D397C7}" type="pres">
      <dgm:prSet presAssocID="{00FBED41-CC55-4FB4-BC4D-9C53C3CFB183}" presName="sibTrans" presStyleCnt="0"/>
      <dgm:spPr/>
    </dgm:pt>
    <dgm:pt modelId="{AD1B3A34-AD81-4876-85B8-834FD1B39DD2}" type="pres">
      <dgm:prSet presAssocID="{BCD03309-A769-4EA5-BFC3-E24DF0DB4165}" presName="compNode" presStyleCnt="0"/>
      <dgm:spPr/>
    </dgm:pt>
    <dgm:pt modelId="{2EEC5AEB-3EE4-4EF8-AC50-A2B97A58983E}" type="pres">
      <dgm:prSet presAssocID="{BCD03309-A769-4EA5-BFC3-E24DF0DB4165}"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rain"/>
        </a:ext>
      </dgm:extLst>
    </dgm:pt>
    <dgm:pt modelId="{0ED63455-CE4F-426F-9307-D0CFF0AEC60E}" type="pres">
      <dgm:prSet presAssocID="{BCD03309-A769-4EA5-BFC3-E24DF0DB4165}" presName="iconSpace" presStyleCnt="0"/>
      <dgm:spPr/>
    </dgm:pt>
    <dgm:pt modelId="{844236E1-C715-428B-8175-827EFE6A3AF1}" type="pres">
      <dgm:prSet presAssocID="{BCD03309-A769-4EA5-BFC3-E24DF0DB4165}" presName="parTx" presStyleLbl="revTx" presStyleIdx="4" presStyleCnt="6">
        <dgm:presLayoutVars>
          <dgm:chMax val="0"/>
          <dgm:chPref val="0"/>
        </dgm:presLayoutVars>
      </dgm:prSet>
      <dgm:spPr/>
    </dgm:pt>
    <dgm:pt modelId="{87AF66C5-0530-4972-AFEA-2E730D085DF4}" type="pres">
      <dgm:prSet presAssocID="{BCD03309-A769-4EA5-BFC3-E24DF0DB4165}" presName="txSpace" presStyleCnt="0"/>
      <dgm:spPr/>
    </dgm:pt>
    <dgm:pt modelId="{E8CA3957-C425-44B2-A0AA-548B497326BB}" type="pres">
      <dgm:prSet presAssocID="{BCD03309-A769-4EA5-BFC3-E24DF0DB4165}" presName="desTx" presStyleLbl="revTx" presStyleIdx="5" presStyleCnt="6">
        <dgm:presLayoutVars/>
      </dgm:prSet>
      <dgm:spPr/>
    </dgm:pt>
  </dgm:ptLst>
  <dgm:cxnLst>
    <dgm:cxn modelId="{BF139901-89D6-4571-A7DC-970DA597A4E4}" type="presOf" srcId="{12ACD2AC-1E61-4C14-B25A-00118FB2B649}" destId="{E8CA3957-C425-44B2-A0AA-548B497326BB}" srcOrd="0" destOrd="0" presId="urn:microsoft.com/office/officeart/2018/2/layout/IconLabelDescriptionList"/>
    <dgm:cxn modelId="{A213C90B-0C75-4AA7-A628-C83D68362916}" type="presOf" srcId="{90B47257-7CEF-4A36-B879-C7054B9FB190}" destId="{B7AC159B-639B-4BDB-9F24-C6E87C57F1AB}" srcOrd="0" destOrd="0" presId="urn:microsoft.com/office/officeart/2018/2/layout/IconLabelDescriptionList"/>
    <dgm:cxn modelId="{13C6AE23-1479-46C8-B386-6080B1A55ECC}" srcId="{41F8CAFD-6AAA-4AF5-83FB-4D65FAE4B76F}" destId="{04052B55-4385-4E85-B4EB-E4D27320B0A1}" srcOrd="0" destOrd="0" parTransId="{BA2E9EC3-5A6D-4166-BC32-D1F728AE7845}" sibTransId="{CB1099F7-8D68-4CD2-8C41-6833341C5E5F}"/>
    <dgm:cxn modelId="{CBDF5931-0947-4FF0-B1F4-3CD169C1B50F}" srcId="{DED35CAA-CDDF-44FE-82F3-8EAAF69CE1E1}" destId="{90B47257-7CEF-4A36-B879-C7054B9FB190}" srcOrd="0" destOrd="0" parTransId="{E1A4AA15-E3FF-4CC5-9E35-B25F1A4659CE}" sibTransId="{D9F2FE71-A000-4A91-B6E4-977D4F4873B5}"/>
    <dgm:cxn modelId="{B70B3333-426F-4587-B75E-78E504647D01}" srcId="{DED35CAA-CDDF-44FE-82F3-8EAAF69CE1E1}" destId="{2EA3BE77-1A46-4416-946A-DA54BE7D5016}" srcOrd="2" destOrd="0" parTransId="{85042F0E-7278-4E81-8977-7EC39DC77213}" sibTransId="{3D34071D-82DA-41F9-9E51-7BEC4CCB182C}"/>
    <dgm:cxn modelId="{1298A454-F00E-4271-8534-44F864856B45}" type="presOf" srcId="{DED35CAA-CDDF-44FE-82F3-8EAAF69CE1E1}" destId="{959A238F-5273-4FB7-BCD2-323971A9E434}" srcOrd="0" destOrd="0" presId="urn:microsoft.com/office/officeart/2018/2/layout/IconLabelDescriptionList"/>
    <dgm:cxn modelId="{36E7377A-F00A-49DE-B30A-D5F59BB602A9}" type="presOf" srcId="{BCD03309-A769-4EA5-BFC3-E24DF0DB4165}" destId="{844236E1-C715-428B-8175-827EFE6A3AF1}" srcOrd="0" destOrd="0" presId="urn:microsoft.com/office/officeart/2018/2/layout/IconLabelDescriptionList"/>
    <dgm:cxn modelId="{1B8E4D8D-CD07-41D4-BE8D-BF0B11D23027}" srcId="{DED35CAA-CDDF-44FE-82F3-8EAAF69CE1E1}" destId="{5AED3648-E72E-4704-8B1C-5D3D3A102C88}" srcOrd="1" destOrd="0" parTransId="{6943B6BE-9BC9-42C6-9710-8C309B29403A}" sibTransId="{94C2605F-D994-4F09-AA41-AA179571A192}"/>
    <dgm:cxn modelId="{ADD38598-CAB9-4B49-9201-A074381EFC6F}" type="presOf" srcId="{04052B55-4385-4E85-B4EB-E4D27320B0A1}" destId="{A6D867D6-D8B9-4EEB-85B4-62AAE8268E92}" srcOrd="0" destOrd="0" presId="urn:microsoft.com/office/officeart/2018/2/layout/IconLabelDescriptionList"/>
    <dgm:cxn modelId="{8AA02F9B-A68D-4A76-9299-084550A6F99B}" srcId="{BCD03309-A769-4EA5-BFC3-E24DF0DB4165}" destId="{12ACD2AC-1E61-4C14-B25A-00118FB2B649}" srcOrd="0" destOrd="0" parTransId="{E35406CA-81D9-4F49-824D-17EDD0229861}" sibTransId="{F1B91835-6A86-448E-979C-141BFA264AB1}"/>
    <dgm:cxn modelId="{E9E8FC9E-8903-4D7F-8247-125DE62A1223}" type="presOf" srcId="{2EA3BE77-1A46-4416-946A-DA54BE7D5016}" destId="{B7AC159B-639B-4BDB-9F24-C6E87C57F1AB}" srcOrd="0" destOrd="2" presId="urn:microsoft.com/office/officeart/2018/2/layout/IconLabelDescriptionList"/>
    <dgm:cxn modelId="{8677D8BB-1AF7-4CE3-A4A2-ACB872F9AF71}" srcId="{41F8CAFD-6AAA-4AF5-83FB-4D65FAE4B76F}" destId="{DED35CAA-CDDF-44FE-82F3-8EAAF69CE1E1}" srcOrd="1" destOrd="0" parTransId="{21214E37-0FAC-4512-AA0D-D43C62AC62B1}" sibTransId="{00FBED41-CC55-4FB4-BC4D-9C53C3CFB183}"/>
    <dgm:cxn modelId="{6CFC24DD-4824-40A9-B38E-A60E0DF0C94E}" type="presOf" srcId="{41F8CAFD-6AAA-4AF5-83FB-4D65FAE4B76F}" destId="{60DE850A-B4CD-4A58-B138-3BB0B1A12BD2}" srcOrd="0" destOrd="0" presId="urn:microsoft.com/office/officeart/2018/2/layout/IconLabelDescriptionList"/>
    <dgm:cxn modelId="{2B9B2EDF-E310-4012-9360-DA4141701652}" type="presOf" srcId="{5AED3648-E72E-4704-8B1C-5D3D3A102C88}" destId="{B7AC159B-639B-4BDB-9F24-C6E87C57F1AB}" srcOrd="0" destOrd="1" presId="urn:microsoft.com/office/officeart/2018/2/layout/IconLabelDescriptionList"/>
    <dgm:cxn modelId="{C5556DE1-B588-4A8C-9B67-33A63B308CDC}" srcId="{41F8CAFD-6AAA-4AF5-83FB-4D65FAE4B76F}" destId="{BCD03309-A769-4EA5-BFC3-E24DF0DB4165}" srcOrd="2" destOrd="0" parTransId="{8207F8DA-78D9-46BD-AE88-CC2865AEDF62}" sibTransId="{723AB48A-57AB-4985-A07B-771BF86FB7E9}"/>
    <dgm:cxn modelId="{C7715CA4-443E-4A30-A130-8A60071B2DEF}" type="presParOf" srcId="{60DE850A-B4CD-4A58-B138-3BB0B1A12BD2}" destId="{D8409F22-F70C-447D-97A2-29FE5475A35F}" srcOrd="0" destOrd="0" presId="urn:microsoft.com/office/officeart/2018/2/layout/IconLabelDescriptionList"/>
    <dgm:cxn modelId="{D0FAE8BB-79EC-415B-ABEF-CD0ED4AD259B}" type="presParOf" srcId="{D8409F22-F70C-447D-97A2-29FE5475A35F}" destId="{B2984299-4E08-4D5A-A149-1AD14BE98031}" srcOrd="0" destOrd="0" presId="urn:microsoft.com/office/officeart/2018/2/layout/IconLabelDescriptionList"/>
    <dgm:cxn modelId="{717C212E-F722-43DB-ABFE-3B0C5D7D0144}" type="presParOf" srcId="{D8409F22-F70C-447D-97A2-29FE5475A35F}" destId="{8A69247C-5B5B-40C5-9BED-B9807F94A209}" srcOrd="1" destOrd="0" presId="urn:microsoft.com/office/officeart/2018/2/layout/IconLabelDescriptionList"/>
    <dgm:cxn modelId="{F04E2ABE-075B-4CFA-B0DC-718AD7EDFCBD}" type="presParOf" srcId="{D8409F22-F70C-447D-97A2-29FE5475A35F}" destId="{A6D867D6-D8B9-4EEB-85B4-62AAE8268E92}" srcOrd="2" destOrd="0" presId="urn:microsoft.com/office/officeart/2018/2/layout/IconLabelDescriptionList"/>
    <dgm:cxn modelId="{37659D7A-9E75-4809-A4DB-CBB23A81ABAE}" type="presParOf" srcId="{D8409F22-F70C-447D-97A2-29FE5475A35F}" destId="{9CFED461-4B4E-48B5-BBF1-46217DB8DB44}" srcOrd="3" destOrd="0" presId="urn:microsoft.com/office/officeart/2018/2/layout/IconLabelDescriptionList"/>
    <dgm:cxn modelId="{DAE14A7E-A33E-4AC6-A326-37AAE93DD833}" type="presParOf" srcId="{D8409F22-F70C-447D-97A2-29FE5475A35F}" destId="{63150864-1E27-4CA0-ACC1-89545BE0E5F2}" srcOrd="4" destOrd="0" presId="urn:microsoft.com/office/officeart/2018/2/layout/IconLabelDescriptionList"/>
    <dgm:cxn modelId="{F4A74089-F986-4FB6-8246-B12D539F6907}" type="presParOf" srcId="{60DE850A-B4CD-4A58-B138-3BB0B1A12BD2}" destId="{E557FAA9-01FC-424D-86A7-5EAB447DC704}" srcOrd="1" destOrd="0" presId="urn:microsoft.com/office/officeart/2018/2/layout/IconLabelDescriptionList"/>
    <dgm:cxn modelId="{FF7AADE8-85EC-4DA1-8358-CCAB6E49FB04}" type="presParOf" srcId="{60DE850A-B4CD-4A58-B138-3BB0B1A12BD2}" destId="{16EA0A6B-D3EB-4E99-A603-B6CE658C9B8F}" srcOrd="2" destOrd="0" presId="urn:microsoft.com/office/officeart/2018/2/layout/IconLabelDescriptionList"/>
    <dgm:cxn modelId="{8FB39587-3614-4630-90B4-9F4DDBB6B002}" type="presParOf" srcId="{16EA0A6B-D3EB-4E99-A603-B6CE658C9B8F}" destId="{54FBF990-C55E-4EE4-950F-33272EAE0A60}" srcOrd="0" destOrd="0" presId="urn:microsoft.com/office/officeart/2018/2/layout/IconLabelDescriptionList"/>
    <dgm:cxn modelId="{CC68A084-FAF0-4C4D-8D96-2ACAA0282667}" type="presParOf" srcId="{16EA0A6B-D3EB-4E99-A603-B6CE658C9B8F}" destId="{FC3FFE9F-B1BE-4595-B7A4-5221BF409B5E}" srcOrd="1" destOrd="0" presId="urn:microsoft.com/office/officeart/2018/2/layout/IconLabelDescriptionList"/>
    <dgm:cxn modelId="{EBB4A214-BBD1-420C-A5F7-670A5EBC2D04}" type="presParOf" srcId="{16EA0A6B-D3EB-4E99-A603-B6CE658C9B8F}" destId="{959A238F-5273-4FB7-BCD2-323971A9E434}" srcOrd="2" destOrd="0" presId="urn:microsoft.com/office/officeart/2018/2/layout/IconLabelDescriptionList"/>
    <dgm:cxn modelId="{DECBEAEB-230C-4D24-821F-EA2728B9DF13}" type="presParOf" srcId="{16EA0A6B-D3EB-4E99-A603-B6CE658C9B8F}" destId="{FE630294-BD05-4452-BFF3-C017B3738C65}" srcOrd="3" destOrd="0" presId="urn:microsoft.com/office/officeart/2018/2/layout/IconLabelDescriptionList"/>
    <dgm:cxn modelId="{68E28732-7782-474C-A89E-94919585BECB}" type="presParOf" srcId="{16EA0A6B-D3EB-4E99-A603-B6CE658C9B8F}" destId="{B7AC159B-639B-4BDB-9F24-C6E87C57F1AB}" srcOrd="4" destOrd="0" presId="urn:microsoft.com/office/officeart/2018/2/layout/IconLabelDescriptionList"/>
    <dgm:cxn modelId="{3A200505-1DE5-4BCA-B46F-0CDD642EA152}" type="presParOf" srcId="{60DE850A-B4CD-4A58-B138-3BB0B1A12BD2}" destId="{0F8992A0-0286-49CA-81E1-777982D397C7}" srcOrd="3" destOrd="0" presId="urn:microsoft.com/office/officeart/2018/2/layout/IconLabelDescriptionList"/>
    <dgm:cxn modelId="{171D3150-E0C7-4DEC-87D3-6947EAA665A3}" type="presParOf" srcId="{60DE850A-B4CD-4A58-B138-3BB0B1A12BD2}" destId="{AD1B3A34-AD81-4876-85B8-834FD1B39DD2}" srcOrd="4" destOrd="0" presId="urn:microsoft.com/office/officeart/2018/2/layout/IconLabelDescriptionList"/>
    <dgm:cxn modelId="{20F7E931-2E03-4DEC-9702-9C357F45A32E}" type="presParOf" srcId="{AD1B3A34-AD81-4876-85B8-834FD1B39DD2}" destId="{2EEC5AEB-3EE4-4EF8-AC50-A2B97A58983E}" srcOrd="0" destOrd="0" presId="urn:microsoft.com/office/officeart/2018/2/layout/IconLabelDescriptionList"/>
    <dgm:cxn modelId="{E0B7FF69-7EE8-46AC-918D-890733F001FD}" type="presParOf" srcId="{AD1B3A34-AD81-4876-85B8-834FD1B39DD2}" destId="{0ED63455-CE4F-426F-9307-D0CFF0AEC60E}" srcOrd="1" destOrd="0" presId="urn:microsoft.com/office/officeart/2018/2/layout/IconLabelDescriptionList"/>
    <dgm:cxn modelId="{5B38FD4F-6FD5-4C72-8E95-5F677A8AA1C3}" type="presParOf" srcId="{AD1B3A34-AD81-4876-85B8-834FD1B39DD2}" destId="{844236E1-C715-428B-8175-827EFE6A3AF1}" srcOrd="2" destOrd="0" presId="urn:microsoft.com/office/officeart/2018/2/layout/IconLabelDescriptionList"/>
    <dgm:cxn modelId="{F0FC4F3C-16D6-47AB-8F20-A5BE7F8103B7}" type="presParOf" srcId="{AD1B3A34-AD81-4876-85B8-834FD1B39DD2}" destId="{87AF66C5-0530-4972-AFEA-2E730D085DF4}" srcOrd="3" destOrd="0" presId="urn:microsoft.com/office/officeart/2018/2/layout/IconLabelDescriptionList"/>
    <dgm:cxn modelId="{19CD3DDB-0029-457E-B367-6C0845B7E54D}" type="presParOf" srcId="{AD1B3A34-AD81-4876-85B8-834FD1B39DD2}" destId="{E8CA3957-C425-44B2-A0AA-548B497326BB}"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3DB7E7-6F26-4DCF-A73A-D0DFFDE4F408}">
      <dsp:nvSpPr>
        <dsp:cNvPr id="0" name=""/>
        <dsp:cNvSpPr/>
      </dsp:nvSpPr>
      <dsp:spPr>
        <a:xfrm>
          <a:off x="885534" y="20549"/>
          <a:ext cx="1200937" cy="12009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DDBEFE-0B3F-4736-8DB5-A25006551A32}">
      <dsp:nvSpPr>
        <dsp:cNvPr id="0" name=""/>
        <dsp:cNvSpPr/>
      </dsp:nvSpPr>
      <dsp:spPr>
        <a:xfrm>
          <a:off x="1141471" y="276487"/>
          <a:ext cx="689062" cy="6890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DA74C3-D745-4196-AE7D-D73F72E09FDF}">
      <dsp:nvSpPr>
        <dsp:cNvPr id="0" name=""/>
        <dsp:cNvSpPr/>
      </dsp:nvSpPr>
      <dsp:spPr>
        <a:xfrm>
          <a:off x="501627" y="1595549"/>
          <a:ext cx="19687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Transportation Demand Management (TDM) = strategies to </a:t>
          </a:r>
          <a:r>
            <a:rPr lang="en-US" sz="1100" b="1" kern="1200"/>
            <a:t>inform and encourage travelers</a:t>
          </a:r>
          <a:r>
            <a:rPr lang="en-US" sz="1100" kern="1200"/>
            <a:t> to maximize efficiency of the transportation system</a:t>
          </a:r>
        </a:p>
      </dsp:txBody>
      <dsp:txXfrm>
        <a:off x="501627" y="1595549"/>
        <a:ext cx="1968750" cy="922500"/>
      </dsp:txXfrm>
    </dsp:sp>
    <dsp:sp modelId="{5DAAE348-BB47-4E1F-9F4C-430A7A964EF5}">
      <dsp:nvSpPr>
        <dsp:cNvPr id="0" name=""/>
        <dsp:cNvSpPr/>
      </dsp:nvSpPr>
      <dsp:spPr>
        <a:xfrm>
          <a:off x="3198815" y="20549"/>
          <a:ext cx="1200937" cy="12009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069659-3064-46AE-BC8C-D29C3591C862}">
      <dsp:nvSpPr>
        <dsp:cNvPr id="0" name=""/>
        <dsp:cNvSpPr/>
      </dsp:nvSpPr>
      <dsp:spPr>
        <a:xfrm>
          <a:off x="3454752" y="276487"/>
          <a:ext cx="689062" cy="6890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CAE9B2-CD33-435E-A0F1-2CE289C09BDA}">
      <dsp:nvSpPr>
        <dsp:cNvPr id="0" name=""/>
        <dsp:cNvSpPr/>
      </dsp:nvSpPr>
      <dsp:spPr>
        <a:xfrm>
          <a:off x="2814909" y="1595549"/>
          <a:ext cx="19687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Outcomes: improved mobility, reduced congestion, lower vehicle emissions</a:t>
          </a:r>
        </a:p>
      </dsp:txBody>
      <dsp:txXfrm>
        <a:off x="2814909" y="1595549"/>
        <a:ext cx="1968750" cy="922500"/>
      </dsp:txXfrm>
    </dsp:sp>
    <dsp:sp modelId="{91B67C48-73B7-4986-99F9-1F68C6092A52}">
      <dsp:nvSpPr>
        <dsp:cNvPr id="0" name=""/>
        <dsp:cNvSpPr/>
      </dsp:nvSpPr>
      <dsp:spPr>
        <a:xfrm>
          <a:off x="5512096" y="20549"/>
          <a:ext cx="1200937" cy="120093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6F7A24-44A7-43CE-99D5-8D2DCD6479E1}">
      <dsp:nvSpPr>
        <dsp:cNvPr id="0" name=""/>
        <dsp:cNvSpPr/>
      </dsp:nvSpPr>
      <dsp:spPr>
        <a:xfrm>
          <a:off x="5768034" y="276487"/>
          <a:ext cx="689062" cy="6890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543108-901B-43B1-B12E-0CFA7562BAA2}">
      <dsp:nvSpPr>
        <dsp:cNvPr id="0" name=""/>
        <dsp:cNvSpPr/>
      </dsp:nvSpPr>
      <dsp:spPr>
        <a:xfrm>
          <a:off x="5128190" y="1595549"/>
          <a:ext cx="196875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Activity: TDM is behavior change. </a:t>
          </a:r>
        </a:p>
      </dsp:txBody>
      <dsp:txXfrm>
        <a:off x="5128190" y="1595549"/>
        <a:ext cx="1968750" cy="922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27362-3D3A-46D0-B238-67720ABC6943}">
      <dsp:nvSpPr>
        <dsp:cNvPr id="0" name=""/>
        <dsp:cNvSpPr/>
      </dsp:nvSpPr>
      <dsp:spPr>
        <a:xfrm>
          <a:off x="525" y="606587"/>
          <a:ext cx="2050047" cy="123002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Federal legislation proposed: </a:t>
          </a:r>
          <a:r>
            <a:rPr lang="en-US" sz="1300" b="1" kern="1200"/>
            <a:t>H.R. 7301 (119th Congress) – Maximizing Transportation Efficiency Act</a:t>
          </a:r>
          <a:endParaRPr lang="en-US" sz="1300" kern="1200"/>
        </a:p>
      </dsp:txBody>
      <dsp:txXfrm>
        <a:off x="525" y="606587"/>
        <a:ext cx="2050047" cy="1230028"/>
      </dsp:txXfrm>
    </dsp:sp>
    <dsp:sp modelId="{DB8CCC93-FD74-4747-B195-71AB356BBA19}">
      <dsp:nvSpPr>
        <dsp:cNvPr id="0" name=""/>
        <dsp:cNvSpPr/>
      </dsp:nvSpPr>
      <dsp:spPr>
        <a:xfrm>
          <a:off x="2255577" y="606587"/>
          <a:ext cx="2050047" cy="1230028"/>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Defines TDM in Title 23, which would help those using CMAQ or other federal funds for TDM programs. </a:t>
          </a:r>
          <a:endParaRPr lang="en-US" sz="1300" kern="1200"/>
        </a:p>
      </dsp:txBody>
      <dsp:txXfrm>
        <a:off x="2255577" y="606587"/>
        <a:ext cx="2050047" cy="1230028"/>
      </dsp:txXfrm>
    </dsp:sp>
    <dsp:sp modelId="{7F0247E5-8FE8-4EBC-8BA5-CF1315F08302}">
      <dsp:nvSpPr>
        <dsp:cNvPr id="0" name=""/>
        <dsp:cNvSpPr/>
      </dsp:nvSpPr>
      <dsp:spPr>
        <a:xfrm>
          <a:off x="2256103" y="2055483"/>
          <a:ext cx="2050047" cy="1230028"/>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$20 million per fiscal year</a:t>
          </a:r>
          <a:r>
            <a:rPr lang="en-US" sz="1300" kern="1200" dirty="0"/>
            <a:t> for competitive grants to develop and implement rural TDM strategies.</a:t>
          </a:r>
        </a:p>
      </dsp:txBody>
      <dsp:txXfrm>
        <a:off x="2256103" y="2055483"/>
        <a:ext cx="2050047" cy="1230028"/>
      </dsp:txXfrm>
    </dsp:sp>
    <dsp:sp modelId="{2F6EB588-BAF2-46EA-85B4-984A33FA3255}">
      <dsp:nvSpPr>
        <dsp:cNvPr id="0" name=""/>
        <dsp:cNvSpPr/>
      </dsp:nvSpPr>
      <dsp:spPr>
        <a:xfrm>
          <a:off x="1243" y="2056528"/>
          <a:ext cx="2050047" cy="1230028"/>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Proposes a </a:t>
          </a:r>
          <a:r>
            <a:rPr lang="en-US" sz="1300" b="1" kern="1200" dirty="0"/>
            <a:t>Rural Transportation Demand Management Set-Aside</a:t>
          </a:r>
          <a:r>
            <a:rPr lang="en-US" sz="1300" kern="1200" dirty="0"/>
            <a:t> within FHWA’s </a:t>
          </a:r>
          <a:r>
            <a:rPr lang="en-US" sz="1300" b="1" kern="1200" dirty="0"/>
            <a:t>rural surface transportation grant program </a:t>
          </a:r>
          <a:endParaRPr lang="en-US" sz="1300" kern="1200" dirty="0"/>
        </a:p>
      </dsp:txBody>
      <dsp:txXfrm>
        <a:off x="1243" y="2056528"/>
        <a:ext cx="2050047" cy="12300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62EDE-8232-4885-BD77-3822875B10F2}">
      <dsp:nvSpPr>
        <dsp:cNvPr id="0" name=""/>
        <dsp:cNvSpPr/>
      </dsp:nvSpPr>
      <dsp:spPr>
        <a:xfrm>
          <a:off x="0" y="86722"/>
          <a:ext cx="4908899" cy="503685"/>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Veronica Jarvis, TDM-CP</a:t>
          </a:r>
          <a:endParaRPr lang="en-US" sz="2100" kern="1200"/>
        </a:p>
      </dsp:txBody>
      <dsp:txXfrm>
        <a:off x="24588" y="111310"/>
        <a:ext cx="4859723" cy="454509"/>
      </dsp:txXfrm>
    </dsp:sp>
    <dsp:sp modelId="{3901F8BB-5B49-4456-891A-6A8CE8DFFAC1}">
      <dsp:nvSpPr>
        <dsp:cNvPr id="0" name=""/>
        <dsp:cNvSpPr/>
      </dsp:nvSpPr>
      <dsp:spPr>
        <a:xfrm>
          <a:off x="0" y="590407"/>
          <a:ext cx="4908899"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85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Senior TDM Planner</a:t>
          </a:r>
        </a:p>
        <a:p>
          <a:pPr marL="171450" lvl="1" indent="-171450" algn="l" defTabSz="711200">
            <a:lnSpc>
              <a:spcPct val="90000"/>
            </a:lnSpc>
            <a:spcBef>
              <a:spcPct val="0"/>
            </a:spcBef>
            <a:spcAft>
              <a:spcPct val="20000"/>
            </a:spcAft>
            <a:buChar char="•"/>
          </a:pPr>
          <a:r>
            <a:rPr lang="en-US" sz="1600" kern="1200"/>
            <a:t>Thurston Regional Planning Council</a:t>
          </a:r>
        </a:p>
        <a:p>
          <a:pPr marL="171450" lvl="1" indent="-171450" algn="l" defTabSz="711200">
            <a:lnSpc>
              <a:spcPct val="90000"/>
            </a:lnSpc>
            <a:spcBef>
              <a:spcPct val="0"/>
            </a:spcBef>
            <a:spcAft>
              <a:spcPct val="20000"/>
            </a:spcAft>
            <a:buChar char="•"/>
          </a:pPr>
          <a:r>
            <a:rPr lang="en-US" sz="1600" kern="1200"/>
            <a:t>360.741.2521 </a:t>
          </a:r>
        </a:p>
        <a:p>
          <a:pPr marL="171450" lvl="1" indent="-171450" algn="l" defTabSz="711200">
            <a:lnSpc>
              <a:spcPct val="90000"/>
            </a:lnSpc>
            <a:spcBef>
              <a:spcPct val="0"/>
            </a:spcBef>
            <a:spcAft>
              <a:spcPct val="20000"/>
            </a:spcAft>
            <a:buChar char="•"/>
          </a:pPr>
          <a:r>
            <a:rPr lang="en-US" sz="1600" kern="1200">
              <a:hlinkClick xmlns:r="http://schemas.openxmlformats.org/officeDocument/2006/relationships" r:id="rId1"/>
            </a:rPr>
            <a:t>JarvisV@trpc.org</a:t>
          </a:r>
          <a:endParaRPr lang="en-US" sz="1600" kern="1200"/>
        </a:p>
      </dsp:txBody>
      <dsp:txXfrm>
        <a:off x="0" y="590407"/>
        <a:ext cx="4908899" cy="1108485"/>
      </dsp:txXfrm>
    </dsp:sp>
    <dsp:sp modelId="{8B2A9C79-B2F0-4DCA-84D6-A76B0F2F29D3}">
      <dsp:nvSpPr>
        <dsp:cNvPr id="0" name=""/>
        <dsp:cNvSpPr/>
      </dsp:nvSpPr>
      <dsp:spPr>
        <a:xfrm>
          <a:off x="0" y="1698892"/>
          <a:ext cx="4908899" cy="503685"/>
        </a:xfrm>
        <a:prstGeom prst="roundRect">
          <a:avLst/>
        </a:prstGeom>
        <a:gradFill rotWithShape="0">
          <a:gsLst>
            <a:gs pos="0">
              <a:schemeClr val="accent2">
                <a:hueOff val="19609400"/>
                <a:satOff val="-27509"/>
                <a:lumOff val="-6863"/>
                <a:alphaOff val="0"/>
                <a:tint val="98000"/>
                <a:lumMod val="100000"/>
              </a:schemeClr>
            </a:gs>
            <a:gs pos="100000">
              <a:schemeClr val="accent2">
                <a:hueOff val="19609400"/>
                <a:satOff val="-27509"/>
                <a:lumOff val="-686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Kerri Woehler (she/her)</a:t>
          </a:r>
          <a:endParaRPr lang="en-US" sz="2100" kern="1200"/>
        </a:p>
      </dsp:txBody>
      <dsp:txXfrm>
        <a:off x="24588" y="1723480"/>
        <a:ext cx="4859723" cy="454509"/>
      </dsp:txXfrm>
    </dsp:sp>
    <dsp:sp modelId="{B2C9D301-2E7F-4EE3-BF34-6C1DD56B88C9}">
      <dsp:nvSpPr>
        <dsp:cNvPr id="0" name=""/>
        <dsp:cNvSpPr/>
      </dsp:nvSpPr>
      <dsp:spPr>
        <a:xfrm>
          <a:off x="0" y="2202578"/>
          <a:ext cx="4908899" cy="132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85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Assistant Secretary, Multimodal Development and Delivery</a:t>
          </a:r>
        </a:p>
        <a:p>
          <a:pPr marL="171450" lvl="1" indent="-171450" algn="l" defTabSz="711200">
            <a:lnSpc>
              <a:spcPct val="90000"/>
            </a:lnSpc>
            <a:spcBef>
              <a:spcPct val="0"/>
            </a:spcBef>
            <a:spcAft>
              <a:spcPct val="20000"/>
            </a:spcAft>
            <a:buChar char="•"/>
          </a:pPr>
          <a:r>
            <a:rPr lang="en-US" sz="1600" kern="1200"/>
            <a:t>Washington State Department of Transportation</a:t>
          </a:r>
        </a:p>
        <a:p>
          <a:pPr marL="171450" lvl="1" indent="-171450" algn="l" defTabSz="711200">
            <a:lnSpc>
              <a:spcPct val="90000"/>
            </a:lnSpc>
            <a:spcBef>
              <a:spcPct val="0"/>
            </a:spcBef>
            <a:spcAft>
              <a:spcPct val="20000"/>
            </a:spcAft>
            <a:buChar char="•"/>
          </a:pPr>
          <a:r>
            <a:rPr lang="en-US" sz="1600" kern="1200"/>
            <a:t>360.480.1962</a:t>
          </a:r>
        </a:p>
        <a:p>
          <a:pPr marL="171450" lvl="1" indent="-171450" algn="l" defTabSz="711200">
            <a:lnSpc>
              <a:spcPct val="90000"/>
            </a:lnSpc>
            <a:spcBef>
              <a:spcPct val="0"/>
            </a:spcBef>
            <a:spcAft>
              <a:spcPct val="20000"/>
            </a:spcAft>
            <a:buChar char="•"/>
          </a:pPr>
          <a:r>
            <a:rPr lang="en-US" sz="1600" kern="1200">
              <a:hlinkClick xmlns:r="http://schemas.openxmlformats.org/officeDocument/2006/relationships" r:id="rId2"/>
            </a:rPr>
            <a:t>kerri.woehler@wsdot.wa.gov</a:t>
          </a:r>
          <a:r>
            <a:rPr lang="en-US" sz="1600" kern="1200"/>
            <a:t> </a:t>
          </a:r>
        </a:p>
      </dsp:txBody>
      <dsp:txXfrm>
        <a:off x="0" y="2202578"/>
        <a:ext cx="4908899" cy="1325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06725-96E3-4C82-81ED-964209DA9E91}">
      <dsp:nvSpPr>
        <dsp:cNvPr id="0" name=""/>
        <dsp:cNvSpPr/>
      </dsp:nvSpPr>
      <dsp:spPr>
        <a:xfrm>
          <a:off x="0" y="21328"/>
          <a:ext cx="4908899" cy="675327"/>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Competitive grant programs (TDM + multimodal)</a:t>
          </a:r>
        </a:p>
      </dsp:txBody>
      <dsp:txXfrm>
        <a:off x="32967" y="54295"/>
        <a:ext cx="4842965" cy="609393"/>
      </dsp:txXfrm>
    </dsp:sp>
    <dsp:sp modelId="{BBD7C39E-8152-4CC9-BFD7-D558783ECA3F}">
      <dsp:nvSpPr>
        <dsp:cNvPr id="0" name=""/>
        <dsp:cNvSpPr/>
      </dsp:nvSpPr>
      <dsp:spPr>
        <a:xfrm>
          <a:off x="0" y="745616"/>
          <a:ext cx="4908899" cy="675327"/>
        </a:xfrm>
        <a:prstGeom prst="roundRect">
          <a:avLst/>
        </a:prstGeom>
        <a:gradFill rotWithShape="0">
          <a:gsLst>
            <a:gs pos="0">
              <a:schemeClr val="accent2">
                <a:hueOff val="4902350"/>
                <a:satOff val="-6877"/>
                <a:lumOff val="-1716"/>
                <a:alphaOff val="0"/>
                <a:tint val="98000"/>
                <a:lumMod val="100000"/>
              </a:schemeClr>
            </a:gs>
            <a:gs pos="100000">
              <a:schemeClr val="accent2">
                <a:hueOff val="4902350"/>
                <a:satOff val="-6877"/>
                <a:lumOff val="-1716"/>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Innovation grants (new programs, TMA/TMO support)</a:t>
          </a:r>
        </a:p>
      </dsp:txBody>
      <dsp:txXfrm>
        <a:off x="32967" y="778583"/>
        <a:ext cx="4842965" cy="609393"/>
      </dsp:txXfrm>
    </dsp:sp>
    <dsp:sp modelId="{08B7AAD5-2E0B-4BBA-AA3A-B29A1057465A}">
      <dsp:nvSpPr>
        <dsp:cNvPr id="0" name=""/>
        <dsp:cNvSpPr/>
      </dsp:nvSpPr>
      <dsp:spPr>
        <a:xfrm>
          <a:off x="0" y="1469904"/>
          <a:ext cx="4908899" cy="675327"/>
        </a:xfrm>
        <a:prstGeom prst="roundRect">
          <a:avLst/>
        </a:prstGeom>
        <a:gradFill rotWithShape="0">
          <a:gsLst>
            <a:gs pos="0">
              <a:schemeClr val="accent2">
                <a:hueOff val="9804700"/>
                <a:satOff val="-13755"/>
                <a:lumOff val="-3432"/>
                <a:alphaOff val="0"/>
                <a:tint val="98000"/>
                <a:lumMod val="100000"/>
              </a:schemeClr>
            </a:gs>
            <a:gs pos="100000">
              <a:schemeClr val="accent2">
                <a:hueOff val="9804700"/>
                <a:satOff val="-13755"/>
                <a:lumOff val="-3432"/>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Technical assistance + public awareness</a:t>
          </a:r>
        </a:p>
      </dsp:txBody>
      <dsp:txXfrm>
        <a:off x="32967" y="1502871"/>
        <a:ext cx="4842965" cy="609393"/>
      </dsp:txXfrm>
    </dsp:sp>
    <dsp:sp modelId="{E4D87753-A5AB-49A7-8196-1962959FD800}">
      <dsp:nvSpPr>
        <dsp:cNvPr id="0" name=""/>
        <dsp:cNvSpPr/>
      </dsp:nvSpPr>
      <dsp:spPr>
        <a:xfrm>
          <a:off x="0" y="2194191"/>
          <a:ext cx="4908899" cy="675327"/>
        </a:xfrm>
        <a:prstGeom prst="roundRect">
          <a:avLst/>
        </a:prstGeom>
        <a:gradFill rotWithShape="0">
          <a:gsLst>
            <a:gs pos="0">
              <a:schemeClr val="accent2">
                <a:hueOff val="14707050"/>
                <a:satOff val="-20632"/>
                <a:lumOff val="-5147"/>
                <a:alphaOff val="0"/>
                <a:tint val="98000"/>
                <a:lumMod val="100000"/>
              </a:schemeClr>
            </a:gs>
            <a:gs pos="100000">
              <a:schemeClr val="accent2">
                <a:hueOff val="14707050"/>
                <a:satOff val="-20632"/>
                <a:lumOff val="-5147"/>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Employer-based requirements and compliance support</a:t>
          </a:r>
        </a:p>
      </dsp:txBody>
      <dsp:txXfrm>
        <a:off x="32967" y="2227158"/>
        <a:ext cx="4842965" cy="609393"/>
      </dsp:txXfrm>
    </dsp:sp>
    <dsp:sp modelId="{F630903A-D033-41E2-855D-6DDCD2BAC723}">
      <dsp:nvSpPr>
        <dsp:cNvPr id="0" name=""/>
        <dsp:cNvSpPr/>
      </dsp:nvSpPr>
      <dsp:spPr>
        <a:xfrm>
          <a:off x="0" y="2918479"/>
          <a:ext cx="4908899" cy="675327"/>
        </a:xfrm>
        <a:prstGeom prst="roundRect">
          <a:avLst/>
        </a:prstGeom>
        <a:gradFill rotWithShape="0">
          <a:gsLst>
            <a:gs pos="0">
              <a:schemeClr val="accent2">
                <a:hueOff val="19609400"/>
                <a:satOff val="-27509"/>
                <a:lumOff val="-6863"/>
                <a:alphaOff val="0"/>
                <a:tint val="98000"/>
                <a:lumMod val="100000"/>
              </a:schemeClr>
            </a:gs>
            <a:gs pos="100000">
              <a:schemeClr val="accent2">
                <a:hueOff val="19609400"/>
                <a:satOff val="-27509"/>
                <a:lumOff val="-686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State grant programs delivered through MPOs/transit agencies</a:t>
          </a:r>
        </a:p>
      </dsp:txBody>
      <dsp:txXfrm>
        <a:off x="32967" y="2951446"/>
        <a:ext cx="4842965" cy="60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D8455-7F35-4DC2-AD1C-F8350BF7F033}">
      <dsp:nvSpPr>
        <dsp:cNvPr id="0" name=""/>
        <dsp:cNvSpPr/>
      </dsp:nvSpPr>
      <dsp:spPr>
        <a:xfrm>
          <a:off x="927" y="283180"/>
          <a:ext cx="3617482" cy="2170489"/>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Uses </a:t>
          </a:r>
          <a:r>
            <a:rPr lang="en-US" sz="3400" b="1" kern="1200" dirty="0"/>
            <a:t>express lane toll revenues</a:t>
          </a:r>
          <a:r>
            <a:rPr lang="en-US" sz="3400" kern="1200" dirty="0"/>
            <a:t> to fund a </a:t>
          </a:r>
          <a:r>
            <a:rPr lang="en-US" sz="3400" b="1" kern="1200" dirty="0"/>
            <a:t>competitive grant program.</a:t>
          </a:r>
          <a:endParaRPr lang="en-US" sz="3400" kern="1200" dirty="0"/>
        </a:p>
      </dsp:txBody>
      <dsp:txXfrm>
        <a:off x="927" y="283180"/>
        <a:ext cx="3617482" cy="2170489"/>
      </dsp:txXfrm>
    </dsp:sp>
    <dsp:sp modelId="{BD7D8710-B8CB-42BE-B4E2-C9184F8EDC37}">
      <dsp:nvSpPr>
        <dsp:cNvPr id="0" name=""/>
        <dsp:cNvSpPr/>
      </dsp:nvSpPr>
      <dsp:spPr>
        <a:xfrm>
          <a:off x="3980158" y="283180"/>
          <a:ext cx="3617482" cy="2170489"/>
        </a:xfrm>
        <a:prstGeom prst="rect">
          <a:avLst/>
        </a:prstGeom>
        <a:solidFill>
          <a:schemeClr val="accent5">
            <a:hueOff val="-6288001"/>
            <a:satOff val="-38105"/>
            <a:lumOff val="470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Funds TDM and multimodal projects benefiting corridor users.</a:t>
          </a:r>
        </a:p>
      </dsp:txBody>
      <dsp:txXfrm>
        <a:off x="3980158" y="283180"/>
        <a:ext cx="3617482" cy="21704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245DA-E9EB-4C6A-AD92-BBF626FD232C}">
      <dsp:nvSpPr>
        <dsp:cNvPr id="0" name=""/>
        <dsp:cNvSpPr/>
      </dsp:nvSpPr>
      <dsp:spPr>
        <a:xfrm>
          <a:off x="0" y="656059"/>
          <a:ext cx="2374552" cy="1424731"/>
        </a:xfrm>
        <a:prstGeom prst="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Funding support for </a:t>
          </a:r>
          <a:r>
            <a:rPr lang="en-US" sz="1900" b="1" kern="1200"/>
            <a:t>innovative new programs</a:t>
          </a:r>
          <a:endParaRPr lang="en-US" sz="1900" kern="1200"/>
        </a:p>
      </dsp:txBody>
      <dsp:txXfrm>
        <a:off x="0" y="656059"/>
        <a:ext cx="2374552" cy="1424731"/>
      </dsp:txXfrm>
    </dsp:sp>
    <dsp:sp modelId="{96BA4A82-D11C-4968-A7CA-F18866D54833}">
      <dsp:nvSpPr>
        <dsp:cNvPr id="0" name=""/>
        <dsp:cNvSpPr/>
      </dsp:nvSpPr>
      <dsp:spPr>
        <a:xfrm>
          <a:off x="2612008" y="656059"/>
          <a:ext cx="2374552" cy="1424731"/>
        </a:xfrm>
        <a:prstGeom prst="rect">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Supports </a:t>
          </a:r>
          <a:r>
            <a:rPr lang="en-US" sz="1900" b="1" kern="1200" dirty="0"/>
            <a:t>Transportation Management Organization </a:t>
          </a:r>
          <a:r>
            <a:rPr lang="en-US" sz="1900" kern="1200" dirty="0"/>
            <a:t>capacity</a:t>
          </a:r>
        </a:p>
      </dsp:txBody>
      <dsp:txXfrm>
        <a:off x="2612008" y="656059"/>
        <a:ext cx="2374552" cy="1424731"/>
      </dsp:txXfrm>
    </dsp:sp>
    <dsp:sp modelId="{16B31773-FD82-4488-ABE5-F8665EC8F8CC}">
      <dsp:nvSpPr>
        <dsp:cNvPr id="0" name=""/>
        <dsp:cNvSpPr/>
      </dsp:nvSpPr>
      <dsp:spPr>
        <a:xfrm>
          <a:off x="5224016" y="656059"/>
          <a:ext cx="2374552" cy="1424731"/>
        </a:xfrm>
        <a:prstGeom prst="rect">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Also: TDM requirements before highway widening projects. </a:t>
          </a:r>
        </a:p>
      </dsp:txBody>
      <dsp:txXfrm>
        <a:off x="5224016" y="656059"/>
        <a:ext cx="2374552" cy="14247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2F85A-7CD7-4A5C-BE1E-9C2BDF4E3E51}">
      <dsp:nvSpPr>
        <dsp:cNvPr id="0" name=""/>
        <dsp:cNvSpPr/>
      </dsp:nvSpPr>
      <dsp:spPr>
        <a:xfrm>
          <a:off x="927" y="283180"/>
          <a:ext cx="3617482" cy="217048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defRPr cap="all"/>
          </a:pPr>
          <a:r>
            <a:rPr lang="en-US" sz="3000" kern="1200" dirty="0"/>
            <a:t>TDM funds support </a:t>
          </a:r>
          <a:r>
            <a:rPr lang="en-US" sz="3000" b="1" kern="1200" dirty="0"/>
            <a:t>technical assistance</a:t>
          </a:r>
          <a:r>
            <a:rPr lang="en-US" sz="3000" kern="1200" dirty="0"/>
            <a:t> and </a:t>
          </a:r>
          <a:r>
            <a:rPr lang="en-US" sz="3000" b="1" kern="1200" dirty="0"/>
            <a:t>public awareness</a:t>
          </a:r>
          <a:endParaRPr lang="en-US" sz="3000" kern="1200" dirty="0"/>
        </a:p>
      </dsp:txBody>
      <dsp:txXfrm>
        <a:off x="927" y="283180"/>
        <a:ext cx="3617482" cy="2170489"/>
      </dsp:txXfrm>
    </dsp:sp>
    <dsp:sp modelId="{D1203493-7294-4956-B212-A2452A6F5708}">
      <dsp:nvSpPr>
        <dsp:cNvPr id="0" name=""/>
        <dsp:cNvSpPr/>
      </dsp:nvSpPr>
      <dsp:spPr>
        <a:xfrm>
          <a:off x="3980158" y="283180"/>
          <a:ext cx="3617482" cy="217048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defRPr cap="all"/>
          </a:pPr>
          <a:r>
            <a:rPr lang="en-US" sz="3000" b="1" kern="1200" dirty="0"/>
            <a:t>Annual grant program</a:t>
          </a:r>
          <a:r>
            <a:rPr lang="en-US" sz="3000" kern="1200" dirty="0"/>
            <a:t> to support initiatives statewide</a:t>
          </a:r>
        </a:p>
      </dsp:txBody>
      <dsp:txXfrm>
        <a:off x="3980158" y="283180"/>
        <a:ext cx="3617482" cy="2170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F6086-FC0C-4370-9572-72FF1A7A71B6}">
      <dsp:nvSpPr>
        <dsp:cNvPr id="0" name=""/>
        <dsp:cNvSpPr/>
      </dsp:nvSpPr>
      <dsp:spPr>
        <a:xfrm>
          <a:off x="927" y="162898"/>
          <a:ext cx="3255734" cy="2067391"/>
        </a:xfrm>
        <a:prstGeom prst="roundRect">
          <a:avLst>
            <a:gd name="adj" fmla="val 1000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104232C-8D87-464C-9551-C45EB619E934}">
      <dsp:nvSpPr>
        <dsp:cNvPr id="0" name=""/>
        <dsp:cNvSpPr/>
      </dsp:nvSpPr>
      <dsp:spPr>
        <a:xfrm>
          <a:off x="362675" y="506559"/>
          <a:ext cx="3255734" cy="2067391"/>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Strong employer-focused TDM program, and residential, school, large events TDM programming. </a:t>
          </a:r>
        </a:p>
      </dsp:txBody>
      <dsp:txXfrm>
        <a:off x="423227" y="567111"/>
        <a:ext cx="3134630" cy="1946287"/>
      </dsp:txXfrm>
    </dsp:sp>
    <dsp:sp modelId="{4D3F129F-FD07-4468-9709-C1835E60E17B}">
      <dsp:nvSpPr>
        <dsp:cNvPr id="0" name=""/>
        <dsp:cNvSpPr/>
      </dsp:nvSpPr>
      <dsp:spPr>
        <a:xfrm>
          <a:off x="3980158" y="162898"/>
          <a:ext cx="3255734" cy="2067391"/>
        </a:xfrm>
        <a:prstGeom prst="roundRect">
          <a:avLst>
            <a:gd name="adj" fmla="val 1000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06F0D8-B230-47C2-B0B5-B794FD4AD9FC}">
      <dsp:nvSpPr>
        <dsp:cNvPr id="0" name=""/>
        <dsp:cNvSpPr/>
      </dsp:nvSpPr>
      <dsp:spPr>
        <a:xfrm>
          <a:off x="4341906" y="506559"/>
          <a:ext cx="3255734" cy="2067391"/>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Compliance resources and support for employer requirements (e.g., Parking Cashout reporting)</a:t>
          </a:r>
        </a:p>
      </dsp:txBody>
      <dsp:txXfrm>
        <a:off x="4402458" y="567111"/>
        <a:ext cx="3134630" cy="19462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596FD-F963-4F35-A57F-458635E10C91}">
      <dsp:nvSpPr>
        <dsp:cNvPr id="0" name=""/>
        <dsp:cNvSpPr/>
      </dsp:nvSpPr>
      <dsp:spPr>
        <a:xfrm>
          <a:off x="0" y="0"/>
          <a:ext cx="6458783" cy="821055"/>
        </a:xfrm>
        <a:prstGeom prst="roundRect">
          <a:avLst>
            <a:gd name="adj" fmla="val 10000"/>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State TDM grant program with MPOs, TMAs, and transit agencies as grantees (many use CMAQ to supplement programs).</a:t>
          </a:r>
          <a:endParaRPr lang="en-US" sz="1500" kern="1200" dirty="0"/>
        </a:p>
      </dsp:txBody>
      <dsp:txXfrm>
        <a:off x="24048" y="24048"/>
        <a:ext cx="5572801" cy="772959"/>
      </dsp:txXfrm>
    </dsp:sp>
    <dsp:sp modelId="{F32492C1-931A-49EA-88E4-ABBDB45E17F6}">
      <dsp:nvSpPr>
        <dsp:cNvPr id="0" name=""/>
        <dsp:cNvSpPr/>
      </dsp:nvSpPr>
      <dsp:spPr>
        <a:xfrm>
          <a:off x="569892" y="957897"/>
          <a:ext cx="6458783" cy="821055"/>
        </a:xfrm>
        <a:prstGeom prst="roundRect">
          <a:avLst>
            <a:gd name="adj" fmla="val 10000"/>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Supports transit, carpool/vanpool, walk/bike, and telework programs</a:t>
          </a:r>
          <a:endParaRPr lang="en-US" sz="1500" kern="1200" dirty="0"/>
        </a:p>
      </dsp:txBody>
      <dsp:txXfrm>
        <a:off x="593940" y="981945"/>
        <a:ext cx="5307109" cy="772959"/>
      </dsp:txXfrm>
    </dsp:sp>
    <dsp:sp modelId="{71B3FCDE-28FF-48E5-9B07-66C01B8A4559}">
      <dsp:nvSpPr>
        <dsp:cNvPr id="0" name=""/>
        <dsp:cNvSpPr/>
      </dsp:nvSpPr>
      <dsp:spPr>
        <a:xfrm>
          <a:off x="1139785" y="1915794"/>
          <a:ext cx="6458783" cy="821055"/>
        </a:xfrm>
        <a:prstGeom prst="roundRect">
          <a:avLst>
            <a:gd name="adj" fmla="val 10000"/>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The state DOT provides the framework and funding, and each community tailors the program to their region-we love to share resources in state and across the country.</a:t>
          </a:r>
          <a:endParaRPr lang="en-US" sz="1500" kern="1200" dirty="0"/>
        </a:p>
      </dsp:txBody>
      <dsp:txXfrm>
        <a:off x="1163833" y="1939842"/>
        <a:ext cx="5307109" cy="772959"/>
      </dsp:txXfrm>
    </dsp:sp>
    <dsp:sp modelId="{A9750A58-97FF-432B-9A19-A90EA09A22B6}">
      <dsp:nvSpPr>
        <dsp:cNvPr id="0" name=""/>
        <dsp:cNvSpPr/>
      </dsp:nvSpPr>
      <dsp:spPr>
        <a:xfrm>
          <a:off x="5925097" y="622633"/>
          <a:ext cx="533685" cy="533685"/>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045176" y="622633"/>
        <a:ext cx="293527" cy="401598"/>
      </dsp:txXfrm>
    </dsp:sp>
    <dsp:sp modelId="{2DF5F966-5AB1-4F4C-9F76-560BA0ED90FD}">
      <dsp:nvSpPr>
        <dsp:cNvPr id="0" name=""/>
        <dsp:cNvSpPr/>
      </dsp:nvSpPr>
      <dsp:spPr>
        <a:xfrm>
          <a:off x="6494990" y="1575057"/>
          <a:ext cx="533685" cy="533685"/>
        </a:xfrm>
        <a:prstGeom prst="downArrow">
          <a:avLst>
            <a:gd name="adj1" fmla="val 55000"/>
            <a:gd name="adj2" fmla="val 45000"/>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615069" y="1575057"/>
        <a:ext cx="293527" cy="4015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BA6A7-3E84-4495-9AE2-B3EE9FF4A180}">
      <dsp:nvSpPr>
        <dsp:cNvPr id="0" name=""/>
        <dsp:cNvSpPr/>
      </dsp:nvSpPr>
      <dsp:spPr>
        <a:xfrm>
          <a:off x="0" y="473"/>
          <a:ext cx="4306151" cy="110779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645280-BA02-4208-8F73-C52BD46283B9}">
      <dsp:nvSpPr>
        <dsp:cNvPr id="0" name=""/>
        <dsp:cNvSpPr/>
      </dsp:nvSpPr>
      <dsp:spPr>
        <a:xfrm>
          <a:off x="335108" y="249727"/>
          <a:ext cx="609288" cy="6092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FAE88E-6300-4B16-978F-13BEBFACF935}">
      <dsp:nvSpPr>
        <dsp:cNvPr id="0" name=""/>
        <dsp:cNvSpPr/>
      </dsp:nvSpPr>
      <dsp:spPr>
        <a:xfrm>
          <a:off x="1279505" y="473"/>
          <a:ext cx="3026645" cy="110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42" tIns="117242" rIns="117242" bIns="117242" numCol="1" spcCol="1270" anchor="ctr" anchorCtr="0">
          <a:noAutofit/>
        </a:bodyPr>
        <a:lstStyle/>
        <a:p>
          <a:pPr marL="0" lvl="0" indent="0" algn="l" defTabSz="666750">
            <a:lnSpc>
              <a:spcPct val="90000"/>
            </a:lnSpc>
            <a:spcBef>
              <a:spcPct val="0"/>
            </a:spcBef>
            <a:spcAft>
              <a:spcPct val="35000"/>
            </a:spcAft>
            <a:buNone/>
          </a:pPr>
          <a:r>
            <a:rPr lang="en-US" sz="1500" b="1" kern="1200"/>
            <a:t>TDM should come first</a:t>
          </a:r>
          <a:r>
            <a:rPr lang="en-US" sz="1500" kern="1200"/>
            <a:t> before building additional capacity into your facilities</a:t>
          </a:r>
        </a:p>
      </dsp:txBody>
      <dsp:txXfrm>
        <a:off x="1279505" y="473"/>
        <a:ext cx="3026645" cy="1107797"/>
      </dsp:txXfrm>
    </dsp:sp>
    <dsp:sp modelId="{6A69859D-565A-4EFE-822B-F4D01574515F}">
      <dsp:nvSpPr>
        <dsp:cNvPr id="0" name=""/>
        <dsp:cNvSpPr/>
      </dsp:nvSpPr>
      <dsp:spPr>
        <a:xfrm>
          <a:off x="0" y="1385219"/>
          <a:ext cx="4306151" cy="110779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A178E-363A-4F26-87F6-11444FD681E2}">
      <dsp:nvSpPr>
        <dsp:cNvPr id="0" name=""/>
        <dsp:cNvSpPr/>
      </dsp:nvSpPr>
      <dsp:spPr>
        <a:xfrm>
          <a:off x="335108" y="1634474"/>
          <a:ext cx="609288" cy="6092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C568A5-E833-41E8-90C6-7AE799DC0CDE}">
      <dsp:nvSpPr>
        <dsp:cNvPr id="0" name=""/>
        <dsp:cNvSpPr/>
      </dsp:nvSpPr>
      <dsp:spPr>
        <a:xfrm>
          <a:off x="1279505" y="1385219"/>
          <a:ext cx="3026645" cy="110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42" tIns="117242" rIns="117242" bIns="117242" numCol="1" spcCol="1270" anchor="ctr" anchorCtr="0">
          <a:noAutofit/>
        </a:bodyPr>
        <a:lstStyle/>
        <a:p>
          <a:pPr marL="0" lvl="0" indent="0" algn="l" defTabSz="666750">
            <a:lnSpc>
              <a:spcPct val="90000"/>
            </a:lnSpc>
            <a:spcBef>
              <a:spcPct val="0"/>
            </a:spcBef>
            <a:spcAft>
              <a:spcPct val="35000"/>
            </a:spcAft>
            <a:buNone/>
          </a:pPr>
          <a:r>
            <a:rPr lang="en-US" sz="1500" b="1" kern="1200"/>
            <a:t>TDM can save you money</a:t>
          </a:r>
          <a:endParaRPr lang="en-US" sz="1500" kern="1200"/>
        </a:p>
      </dsp:txBody>
      <dsp:txXfrm>
        <a:off x="1279505" y="1385219"/>
        <a:ext cx="3026645" cy="1107797"/>
      </dsp:txXfrm>
    </dsp:sp>
    <dsp:sp modelId="{C1A41E57-8BCC-46E0-AB17-A8C077AD51CB}">
      <dsp:nvSpPr>
        <dsp:cNvPr id="0" name=""/>
        <dsp:cNvSpPr/>
      </dsp:nvSpPr>
      <dsp:spPr>
        <a:xfrm>
          <a:off x="0" y="2769966"/>
          <a:ext cx="4306151" cy="110779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D39270-5641-436B-909F-D92E11A07346}">
      <dsp:nvSpPr>
        <dsp:cNvPr id="0" name=""/>
        <dsp:cNvSpPr/>
      </dsp:nvSpPr>
      <dsp:spPr>
        <a:xfrm>
          <a:off x="335108" y="3019220"/>
          <a:ext cx="609288" cy="60928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8B47C4-6F64-4B84-8487-C8F585F8B7A5}">
      <dsp:nvSpPr>
        <dsp:cNvPr id="0" name=""/>
        <dsp:cNvSpPr/>
      </dsp:nvSpPr>
      <dsp:spPr>
        <a:xfrm>
          <a:off x="1279505" y="2769966"/>
          <a:ext cx="3026645" cy="1107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42" tIns="117242" rIns="117242" bIns="117242" numCol="1" spcCol="1270" anchor="ctr" anchorCtr="0">
          <a:noAutofit/>
        </a:bodyPr>
        <a:lstStyle/>
        <a:p>
          <a:pPr marL="0" lvl="0" indent="0" algn="l" defTabSz="666750">
            <a:lnSpc>
              <a:spcPct val="90000"/>
            </a:lnSpc>
            <a:spcBef>
              <a:spcPct val="0"/>
            </a:spcBef>
            <a:spcAft>
              <a:spcPct val="35000"/>
            </a:spcAft>
            <a:buNone/>
          </a:pPr>
          <a:r>
            <a:rPr lang="en-US" sz="1500" b="1" kern="1200"/>
            <a:t>TDM brings together diverse partners</a:t>
          </a:r>
          <a:r>
            <a:rPr lang="en-US" sz="1500" kern="1200"/>
            <a:t> (employers, CBOs, transportation providers) toward a common goal</a:t>
          </a:r>
        </a:p>
      </dsp:txBody>
      <dsp:txXfrm>
        <a:off x="1279505" y="2769966"/>
        <a:ext cx="3026645" cy="11077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84299-4E08-4D5A-A149-1AD14BE98031}">
      <dsp:nvSpPr>
        <dsp:cNvPr id="0" name=""/>
        <dsp:cNvSpPr/>
      </dsp:nvSpPr>
      <dsp:spPr>
        <a:xfrm>
          <a:off x="12031" y="43162"/>
          <a:ext cx="791366" cy="76222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D867D6-D8B9-4EEB-85B4-62AAE8268E92}">
      <dsp:nvSpPr>
        <dsp:cNvPr id="0" name=""/>
        <dsp:cNvSpPr/>
      </dsp:nvSpPr>
      <dsp:spPr>
        <a:xfrm>
          <a:off x="12031" y="899974"/>
          <a:ext cx="2261046" cy="37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TDM varies by community context</a:t>
          </a:r>
        </a:p>
      </dsp:txBody>
      <dsp:txXfrm>
        <a:off x="12031" y="899974"/>
        <a:ext cx="2261046" cy="378079"/>
      </dsp:txXfrm>
    </dsp:sp>
    <dsp:sp modelId="{63150864-1E27-4CA0-ACC1-89545BE0E5F2}">
      <dsp:nvSpPr>
        <dsp:cNvPr id="0" name=""/>
        <dsp:cNvSpPr/>
      </dsp:nvSpPr>
      <dsp:spPr>
        <a:xfrm>
          <a:off x="12031" y="1322048"/>
          <a:ext cx="2261046" cy="920789"/>
        </a:xfrm>
        <a:prstGeom prst="rect">
          <a:avLst/>
        </a:prstGeom>
        <a:noFill/>
        <a:ln>
          <a:noFill/>
        </a:ln>
        <a:effectLst/>
      </dsp:spPr>
      <dsp:style>
        <a:lnRef idx="0">
          <a:scrgbClr r="0" g="0" b="0"/>
        </a:lnRef>
        <a:fillRef idx="0">
          <a:scrgbClr r="0" g="0" b="0"/>
        </a:fillRef>
        <a:effectRef idx="0">
          <a:scrgbClr r="0" g="0" b="0"/>
        </a:effectRef>
        <a:fontRef idx="minor"/>
      </dsp:style>
    </dsp:sp>
    <dsp:sp modelId="{54FBF990-C55E-4EE4-950F-33272EAE0A60}">
      <dsp:nvSpPr>
        <dsp:cNvPr id="0" name=""/>
        <dsp:cNvSpPr/>
      </dsp:nvSpPr>
      <dsp:spPr>
        <a:xfrm>
          <a:off x="2668760" y="43162"/>
          <a:ext cx="791366" cy="76222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9A238F-5273-4FB7-BCD2-323971A9E434}">
      <dsp:nvSpPr>
        <dsp:cNvPr id="0" name=""/>
        <dsp:cNvSpPr/>
      </dsp:nvSpPr>
      <dsp:spPr>
        <a:xfrm>
          <a:off x="2668760" y="899974"/>
          <a:ext cx="2261046" cy="37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Rural, suburban, and urban strategies differ</a:t>
          </a:r>
        </a:p>
      </dsp:txBody>
      <dsp:txXfrm>
        <a:off x="2668760" y="899974"/>
        <a:ext cx="2261046" cy="378079"/>
      </dsp:txXfrm>
    </dsp:sp>
    <dsp:sp modelId="{B7AC159B-639B-4BDB-9F24-C6E87C57F1AB}">
      <dsp:nvSpPr>
        <dsp:cNvPr id="0" name=""/>
        <dsp:cNvSpPr/>
      </dsp:nvSpPr>
      <dsp:spPr>
        <a:xfrm>
          <a:off x="2668760" y="1322048"/>
          <a:ext cx="2261046" cy="920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Vanpools and carpools are more common in rural communities</a:t>
          </a:r>
        </a:p>
        <a:p>
          <a:pPr marL="0" lvl="0" indent="0" algn="l" defTabSz="488950">
            <a:lnSpc>
              <a:spcPct val="90000"/>
            </a:lnSpc>
            <a:spcBef>
              <a:spcPct val="0"/>
            </a:spcBef>
            <a:spcAft>
              <a:spcPct val="35000"/>
            </a:spcAft>
            <a:buNone/>
          </a:pPr>
          <a:r>
            <a:rPr lang="en-US" sz="1100" kern="1200"/>
            <a:t>Micromobility and first last mile solutions are popular in urban areas. </a:t>
          </a:r>
        </a:p>
        <a:p>
          <a:pPr marL="0" lvl="0" indent="0" algn="l" defTabSz="488950">
            <a:lnSpc>
              <a:spcPct val="90000"/>
            </a:lnSpc>
            <a:spcBef>
              <a:spcPct val="0"/>
            </a:spcBef>
            <a:spcAft>
              <a:spcPct val="35000"/>
            </a:spcAft>
            <a:buNone/>
          </a:pPr>
          <a:r>
            <a:rPr lang="en-US" sz="1100" kern="1200"/>
            <a:t>Education about transportation options works well in all areas. </a:t>
          </a:r>
        </a:p>
      </dsp:txBody>
      <dsp:txXfrm>
        <a:off x="2668760" y="1322048"/>
        <a:ext cx="2261046" cy="920789"/>
      </dsp:txXfrm>
    </dsp:sp>
    <dsp:sp modelId="{2EEC5AEB-3EE4-4EF8-AC50-A2B97A58983E}">
      <dsp:nvSpPr>
        <dsp:cNvPr id="0" name=""/>
        <dsp:cNvSpPr/>
      </dsp:nvSpPr>
      <dsp:spPr>
        <a:xfrm>
          <a:off x="5325490" y="43162"/>
          <a:ext cx="791366" cy="76222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4236E1-C715-428B-8175-827EFE6A3AF1}">
      <dsp:nvSpPr>
        <dsp:cNvPr id="0" name=""/>
        <dsp:cNvSpPr/>
      </dsp:nvSpPr>
      <dsp:spPr>
        <a:xfrm>
          <a:off x="5325490" y="899974"/>
          <a:ext cx="2261046" cy="378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Approaches also vary across states and countries</a:t>
          </a:r>
        </a:p>
      </dsp:txBody>
      <dsp:txXfrm>
        <a:off x="5325490" y="899974"/>
        <a:ext cx="2261046" cy="378079"/>
      </dsp:txXfrm>
    </dsp:sp>
    <dsp:sp modelId="{E8CA3957-C425-44B2-A0AA-548B497326BB}">
      <dsp:nvSpPr>
        <dsp:cNvPr id="0" name=""/>
        <dsp:cNvSpPr/>
      </dsp:nvSpPr>
      <dsp:spPr>
        <a:xfrm>
          <a:off x="5325490" y="1322048"/>
          <a:ext cx="2261046" cy="920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It can be more cultural to ride the train in Asia and Europe. </a:t>
          </a:r>
        </a:p>
      </dsp:txBody>
      <dsp:txXfrm>
        <a:off x="5325490" y="1322048"/>
        <a:ext cx="2261046" cy="92078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1CCF-B725-44A7-AA57-5E433BD85C9F}" type="datetimeFigureOut">
              <a:rPr lang="en-US" smtClean="0"/>
              <a:t>6/15/2026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DFEC3-8487-43E8-A154-7C12CBC1FFF2}" type="slidenum">
              <a:rPr lang="en-US" smtClean="0"/>
              <a:t>‹#›</a:t>
            </a:fld>
            <a:endParaRPr lang="en-US"/>
          </a:p>
        </p:txBody>
      </p:sp>
    </p:spTree>
    <p:extLst>
      <p:ext uri="{BB962C8B-B14F-4D97-AF65-F5344CB8AC3E}">
        <p14:creationId xmlns:p14="http://schemas.microsoft.com/office/powerpoint/2010/main" val="37827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Definition (ACT / actweb.org): TDM is the use of strategies to inform and encourage travelers to maximize the efficiency of a transportation system leading to improved mobility, reduced congestion, and lower vehicle emissions. Source: https://www.actweb.org/what-is-tdm/</a:t>
            </a:r>
          </a:p>
          <a:p>
            <a:pPr marL="0" lvl="0" indent="0">
              <a:buNone/>
            </a:pPr>
            <a:endParaRPr dirty="0"/>
          </a:p>
          <a:p>
            <a:pPr marL="0" lvl="0" indent="0">
              <a:buNone/>
            </a:pPr>
            <a:r>
              <a:rPr dirty="0"/>
              <a:t>Facilitation note: I want to do the arm crossing exercise to demonstrate behavior change.</a:t>
            </a:r>
          </a:p>
        </p:txBody>
      </p:sp>
      <p:sp>
        <p:nvSpPr>
          <p:cNvPr id="4" name="Slide Number Placeholder 3"/>
          <p:cNvSpPr>
            <a:spLocks noGrp="1"/>
          </p:cNvSpPr>
          <p:nvPr>
            <p:ph type="sldNum" sz="quarter" idx="10"/>
          </p:nvPr>
        </p:nvSpPr>
        <p:spPr/>
        <p:txBody>
          <a:bodyPr/>
          <a:lstStyle/>
          <a:p>
            <a:fld id="{18BDFEC3-8487-43E8-A154-7C12CBC1FFF2}" type="slidenum">
              <a:rPr lang="en-US"/>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https://drpt.virginia.gov/our-grant-programs/cap/ </a:t>
            </a:r>
          </a:p>
        </p:txBody>
      </p:sp>
      <p:sp>
        <p:nvSpPr>
          <p:cNvPr id="4" name="Slide Number Placeholder 3"/>
          <p:cNvSpPr>
            <a:spLocks noGrp="1"/>
          </p:cNvSpPr>
          <p:nvPr>
            <p:ph type="sldNum" sz="quarter" idx="5"/>
          </p:nvPr>
        </p:nvSpPr>
        <p:spPr/>
        <p:txBody>
          <a:bodyPr/>
          <a:lstStyle/>
          <a:p>
            <a:fld id="{18BDFEC3-8487-43E8-A154-7C12CBC1FFF2}" type="slidenum">
              <a:rPr lang="en-US" smtClean="0"/>
              <a:t>4</a:t>
            </a:fld>
            <a:endParaRPr lang="en-US"/>
          </a:p>
        </p:txBody>
      </p:sp>
    </p:spTree>
    <p:extLst>
      <p:ext uri="{BB962C8B-B14F-4D97-AF65-F5344CB8AC3E}">
        <p14:creationId xmlns:p14="http://schemas.microsoft.com/office/powerpoint/2010/main" val="83003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https://www.codot.gov/programs/innovativemobility/grants </a:t>
            </a:r>
          </a:p>
          <a:p>
            <a:r>
              <a:rPr lang="en-US" dirty="0"/>
              <a:t>https://www.codot.gov/programs/innovativemobility/mobility-services/tdm</a:t>
            </a:r>
          </a:p>
          <a:p>
            <a:r>
              <a:rPr lang="en-US" dirty="0"/>
              <a:t>https://www.codot.gov/programs/environmental/greenhousegas</a:t>
            </a:r>
          </a:p>
        </p:txBody>
      </p:sp>
      <p:sp>
        <p:nvSpPr>
          <p:cNvPr id="4" name="Slide Number Placeholder 3"/>
          <p:cNvSpPr>
            <a:spLocks noGrp="1"/>
          </p:cNvSpPr>
          <p:nvPr>
            <p:ph type="sldNum" sz="quarter" idx="5"/>
          </p:nvPr>
        </p:nvSpPr>
        <p:spPr/>
        <p:txBody>
          <a:bodyPr/>
          <a:lstStyle/>
          <a:p>
            <a:fld id="{18BDFEC3-8487-43E8-A154-7C12CBC1FFF2}" type="slidenum">
              <a:rPr lang="en-US" smtClean="0"/>
              <a:t>5</a:t>
            </a:fld>
            <a:endParaRPr lang="en-US"/>
          </a:p>
        </p:txBody>
      </p:sp>
    </p:spTree>
    <p:extLst>
      <p:ext uri="{BB962C8B-B14F-4D97-AF65-F5344CB8AC3E}">
        <p14:creationId xmlns:p14="http://schemas.microsoft.com/office/powerpoint/2010/main" val="59966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https://connect.ncdot.gov/business/Transit/Pages/TDM.aspx#:~:text=The%20North%20Carolina%20Department%20of%20Transportation's%20(NCDOT),Compressed%20work%20weeks%20*%20Parking%20policies/pricing%20structures</a:t>
            </a:r>
          </a:p>
          <a:p>
            <a:endParaRPr lang="en-US" dirty="0"/>
          </a:p>
          <a:p>
            <a:r>
              <a:rPr lang="en-US" dirty="0"/>
              <a:t>Example: Go Triangle in Raleigh Durham research triangle https://gotriangle.org/</a:t>
            </a:r>
          </a:p>
        </p:txBody>
      </p:sp>
      <p:sp>
        <p:nvSpPr>
          <p:cNvPr id="4" name="Slide Number Placeholder 3"/>
          <p:cNvSpPr>
            <a:spLocks noGrp="1"/>
          </p:cNvSpPr>
          <p:nvPr>
            <p:ph type="sldNum" sz="quarter" idx="5"/>
          </p:nvPr>
        </p:nvSpPr>
        <p:spPr/>
        <p:txBody>
          <a:bodyPr/>
          <a:lstStyle/>
          <a:p>
            <a:fld id="{18BDFEC3-8487-43E8-A154-7C12CBC1FFF2}" type="slidenum">
              <a:rPr lang="en-US" smtClean="0"/>
              <a:t>6</a:t>
            </a:fld>
            <a:endParaRPr lang="en-US"/>
          </a:p>
        </p:txBody>
      </p:sp>
    </p:spTree>
    <p:extLst>
      <p:ext uri="{BB962C8B-B14F-4D97-AF65-F5344CB8AC3E}">
        <p14:creationId xmlns:p14="http://schemas.microsoft.com/office/powerpoint/2010/main" val="226272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https://godcgo.com/</a:t>
            </a:r>
          </a:p>
        </p:txBody>
      </p:sp>
      <p:sp>
        <p:nvSpPr>
          <p:cNvPr id="4" name="Slide Number Placeholder 3"/>
          <p:cNvSpPr>
            <a:spLocks noGrp="1"/>
          </p:cNvSpPr>
          <p:nvPr>
            <p:ph type="sldNum" sz="quarter" idx="5"/>
          </p:nvPr>
        </p:nvSpPr>
        <p:spPr/>
        <p:txBody>
          <a:bodyPr/>
          <a:lstStyle/>
          <a:p>
            <a:fld id="{18BDFEC3-8487-43E8-A154-7C12CBC1FFF2}" type="slidenum">
              <a:rPr lang="en-US" smtClean="0"/>
              <a:t>7</a:t>
            </a:fld>
            <a:endParaRPr lang="en-US"/>
          </a:p>
        </p:txBody>
      </p:sp>
    </p:spTree>
    <p:extLst>
      <p:ext uri="{BB962C8B-B14F-4D97-AF65-F5344CB8AC3E}">
        <p14:creationId xmlns:p14="http://schemas.microsoft.com/office/powerpoint/2010/main" val="286585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08845-B453-DDC5-9FF6-533EA4886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5950D4-7481-7C1B-0532-15B458D65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9FD1C4-501A-D24A-54C3-9D8FF5CF99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Emphasize how AASHTO’s committee on planning has resource sharing as a goal throughout their action plan, and the TDM community in WA does that so well. The state DOT provides the framework and funding, and each community tailors the program to their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https://wsdot.wa.gov/business-wsdot/commute-trip-reduction-program</a:t>
            </a:r>
          </a:p>
        </p:txBody>
      </p:sp>
      <p:sp>
        <p:nvSpPr>
          <p:cNvPr id="4" name="Slide Number Placeholder 3">
            <a:extLst>
              <a:ext uri="{FF2B5EF4-FFF2-40B4-BE49-F238E27FC236}">
                <a16:creationId xmlns:a16="http://schemas.microsoft.com/office/drawing/2014/main" id="{60BD26FC-3A6D-4F9C-B82A-3B8BD0E9D119}"/>
              </a:ext>
            </a:extLst>
          </p:cNvPr>
          <p:cNvSpPr>
            <a:spLocks noGrp="1"/>
          </p:cNvSpPr>
          <p:nvPr>
            <p:ph type="sldNum" sz="quarter" idx="5"/>
          </p:nvPr>
        </p:nvSpPr>
        <p:spPr/>
        <p:txBody>
          <a:bodyPr/>
          <a:lstStyle/>
          <a:p>
            <a:fld id="{18BDFEC3-8487-43E8-A154-7C12CBC1FFF2}" type="slidenum">
              <a:rPr lang="en-US" smtClean="0"/>
              <a:t>8</a:t>
            </a:fld>
            <a:endParaRPr lang="en-US"/>
          </a:p>
        </p:txBody>
      </p:sp>
    </p:spTree>
    <p:extLst>
      <p:ext uri="{BB962C8B-B14F-4D97-AF65-F5344CB8AC3E}">
        <p14:creationId xmlns:p14="http://schemas.microsoft.com/office/powerpoint/2010/main" val="232289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Source: Congress.gov bill page and bill text PDF. https://www.congress.gov/bill/119th-congress/house-bill/7301</a:t>
            </a:r>
          </a:p>
        </p:txBody>
      </p:sp>
      <p:sp>
        <p:nvSpPr>
          <p:cNvPr id="4" name="Slide Number Placeholder 3"/>
          <p:cNvSpPr>
            <a:spLocks noGrp="1"/>
          </p:cNvSpPr>
          <p:nvPr>
            <p:ph type="sldNum" sz="quarter" idx="10"/>
          </p:nvPr>
        </p:nvSpPr>
        <p:spPr/>
        <p:txBody>
          <a:bodyPr/>
          <a:lstStyle/>
          <a:p>
            <a:fld id="{18BDFEC3-8487-43E8-A154-7C12CBC1FFF2}" type="slidenum">
              <a:rPr lang="en-US"/>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99419" y="4402932"/>
            <a:ext cx="1200150" cy="283369"/>
          </a:xfrm>
        </p:spPr>
        <p:txBody>
          <a:bodyPr/>
          <a:lstStyle/>
          <a:p>
            <a:fld id="{241EB5C9-1307-BA42-ABA2-0BC069CD8E7F}" type="datetimeFigureOut">
              <a:rPr lang="en-US" smtClean="0"/>
              <a:t>6/15/2026</a:t>
            </a:fld>
            <a:endParaRPr lang="en-US"/>
          </a:p>
        </p:txBody>
      </p:sp>
      <p:sp>
        <p:nvSpPr>
          <p:cNvPr id="5" name="Footer Placeholder 4"/>
          <p:cNvSpPr>
            <a:spLocks noGrp="1"/>
          </p:cNvSpPr>
          <p:nvPr>
            <p:ph type="ftr" sz="quarter" idx="11"/>
          </p:nvPr>
        </p:nvSpPr>
        <p:spPr>
          <a:xfrm>
            <a:off x="2971799" y="4402932"/>
            <a:ext cx="3670469" cy="283369"/>
          </a:xfrm>
        </p:spPr>
        <p:txBody>
          <a:bodyPr/>
          <a:lstStyle/>
          <a:p>
            <a:endParaRPr lang="en-US"/>
          </a:p>
        </p:txBody>
      </p:sp>
      <p:sp>
        <p:nvSpPr>
          <p:cNvPr id="6" name="Slide Number Placeholder 5"/>
          <p:cNvSpPr>
            <a:spLocks noGrp="1"/>
          </p:cNvSpPr>
          <p:nvPr>
            <p:ph type="sldNum" sz="quarter" idx="12"/>
          </p:nvPr>
        </p:nvSpPr>
        <p:spPr>
          <a:xfrm>
            <a:off x="7956719" y="4402932"/>
            <a:ext cx="413375" cy="283369"/>
          </a:xfrm>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6908287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5440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49987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2" name="TextBox 11"/>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3" name="TextBox 12"/>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221190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912773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647183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706911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8" name="Title 1"/>
          <p:cNvSpPr>
            <a:spLocks noGrp="1"/>
          </p:cNvSpPr>
          <p:nvPr>
            <p:ph type="title"/>
          </p:nvPr>
        </p:nvSpPr>
        <p:spPr>
          <a:xfrm>
            <a:off x="514351" y="457201"/>
            <a:ext cx="7598569" cy="10922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217583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4729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EB5C9-1307-BA42-ABA2-0BC069CD8E7F}"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5679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4838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1EB5C9-1307-BA42-ABA2-0BC069CD8E7F}" type="datetimeFigureOut">
              <a:rPr lang="en-US" smtClean="0"/>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72413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1EB5C9-1307-BA42-ABA2-0BC069CD8E7F}" type="datetimeFigureOut">
              <a:rPr lang="en-US" smtClean="0"/>
              <a:t>6/15/2026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88561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1EB5C9-1307-BA42-ABA2-0BC069CD8E7F}" type="datetimeFigureOut">
              <a:rPr lang="en-US" smtClean="0"/>
              <a:t>6/15/2026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50266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241EB5C9-1307-BA42-ABA2-0BC069CD8E7F}" type="datetimeFigureOut">
              <a:rPr lang="en-US" smtClean="0"/>
              <a:t>6/15/2026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21338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24952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16344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241EB5C9-1307-BA42-ABA2-0BC069CD8E7F}" type="datetimeFigureOut">
              <a:rPr lang="en-US" smtClean="0"/>
              <a:t>6/15/2026</a:t>
            </a:fld>
            <a:endParaRPr lang="en-US"/>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1624312902"/>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jpeg"/><Relationship Id="rId7" Type="http://schemas.openxmlformats.org/officeDocument/2006/relationships/diagramLayout" Target="../diagrams/layout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9.png"/><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0.pn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jpeg"/><Relationship Id="rId7" Type="http://schemas.openxmlformats.org/officeDocument/2006/relationships/diagramLayout" Target="../diagrams/layou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3.png"/><Relationship Id="rId10" Type="http://schemas.microsoft.com/office/2007/relationships/diagramDrawing" Target="../diagrams/drawing5.xml"/><Relationship Id="rId4" Type="http://schemas.openxmlformats.org/officeDocument/2006/relationships/image" Target="../media/image11.png"/><Relationship Id="rId9"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jpeg"/><Relationship Id="rId7" Type="http://schemas.openxmlformats.org/officeDocument/2006/relationships/diagramLayout" Target="../diagrams/layout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3.png"/><Relationship Id="rId10" Type="http://schemas.microsoft.com/office/2007/relationships/diagramDrawing" Target="../diagrams/drawing6.xml"/><Relationship Id="rId4" Type="http://schemas.openxmlformats.org/officeDocument/2006/relationships/image" Target="../media/image12.png"/><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3.png"/><Relationship Id="rId7" Type="http://schemas.openxmlformats.org/officeDocument/2006/relationships/diagramQuickStyle" Target="../diagrams/quickStyle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3.png"/><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lvl="0" indent="0" algn="ctr">
              <a:lnSpc>
                <a:spcPct val="90000"/>
              </a:lnSpc>
              <a:buNone/>
            </a:pPr>
            <a:r>
              <a:rPr lang="en-US" sz="3800" dirty="0"/>
              <a:t>Tdm ACROSS THE United states</a:t>
            </a:r>
          </a:p>
        </p:txBody>
      </p:sp>
      <p:pic>
        <p:nvPicPr>
          <p:cNvPr id="6" name="Picture Placeholder 5">
            <a:extLst>
              <a:ext uri="{FF2B5EF4-FFF2-40B4-BE49-F238E27FC236}">
                <a16:creationId xmlns:a16="http://schemas.microsoft.com/office/drawing/2014/main" id="{B154D3F6-0A34-171F-F1B3-0DF90D7E1A80}"/>
              </a:ext>
            </a:extLst>
          </p:cNvPr>
          <p:cNvPicPr>
            <a:picLocks noGrp="1" noChangeAspect="1"/>
          </p:cNvPicPr>
          <p:nvPr>
            <p:ph type="pic" idx="1"/>
          </p:nvPr>
        </p:nvPicPr>
        <p:blipFill>
          <a:blip r:embed="rId3"/>
          <a:srcRect l="2130" r="2130"/>
          <a:stretch>
            <a:fillRect/>
          </a:stretch>
        </p:blipFill>
        <p:spPr>
          <a:prstGeom prst="roundRect">
            <a:avLst>
              <a:gd name="adj" fmla="val 4280"/>
            </a:avLst>
          </a:prstGeom>
          <a:ln w="50800" cap="sq" cmpd="dbl">
            <a:gradFill flip="none" rotWithShape="1">
              <a:gsLst>
                <a:gs pos="0">
                  <a:srgbClr val="FFFFFF"/>
                </a:gs>
                <a:gs pos="100000">
                  <a:prstClr val="white">
                    <a:alpha val="0"/>
                  </a:prst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Subtitle 2"/>
          <p:cNvSpPr>
            <a:spLocks noGrp="1"/>
          </p:cNvSpPr>
          <p:nvPr>
            <p:ph type="body" sz="half" idx="2"/>
          </p:nvPr>
        </p:nvSpPr>
        <p:spPr/>
        <p:txBody>
          <a:bodyPr>
            <a:normAutofit/>
          </a:bodyPr>
          <a:lstStyle/>
          <a:p>
            <a:pPr marL="0" lvl="0" indent="0" algn="ctr">
              <a:buNone/>
            </a:pPr>
            <a:br>
              <a:rPr dirty="0"/>
            </a:br>
            <a:br>
              <a:rPr dirty="0"/>
            </a:br>
            <a:r>
              <a:rPr lang="en-US" dirty="0"/>
              <a:t>Veronica Jarvis </a:t>
            </a:r>
          </a:p>
          <a:p>
            <a:pPr marL="0" lvl="0" indent="0" algn="ctr">
              <a:buNone/>
            </a:pPr>
            <a:r>
              <a:rPr lang="en-US" dirty="0"/>
              <a:t>Senior Planner</a:t>
            </a:r>
          </a:p>
          <a:p>
            <a:pPr marL="0" lvl="0" indent="0" algn="ctr">
              <a:buNone/>
            </a:pPr>
            <a:r>
              <a:rPr lang="en-US" dirty="0"/>
              <a:t>Thurston Regional Planning Council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400"/>
                                        <p:tgtEl>
                                          <p:spTgt spid="3">
                                            <p:txEl>
                                              <p:pRg st="1" end="1"/>
                                            </p:txEl>
                                          </p:spTgt>
                                        </p:tgtEl>
                                      </p:cBhvr>
                                    </p:animEffect>
                                  </p:childTnLst>
                                </p:cTn>
                              </p:par>
                              <p:par>
                                <p:cTn id="14" presetID="10" presetClass="entr" presetSubtype="0" fill="hold" grpId="0" nodeType="withEffect">
                                  <p:stCondLst>
                                    <p:cond delay="200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0C142C-D9B1-4E06-BEF3-8EDC28ED4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C429CE2-5BEF-47D1-A08A-3BF63EA69C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171316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2930CB-1D67-4249-821B-69788484D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713160"/>
          </a:xfrm>
          <a:prstGeom prst="rect">
            <a:avLst/>
          </a:pr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2BEA8AD-13E9-4572-813B-21EBE63DBB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66684"/>
          <a:stretch/>
        </p:blipFill>
        <p:spPr>
          <a:xfrm>
            <a:off x="0" y="0"/>
            <a:ext cx="9141618" cy="1713160"/>
          </a:xfrm>
          <a:prstGeom prst="rect">
            <a:avLst/>
          </a:prstGeom>
        </p:spPr>
      </p:pic>
      <p:sp>
        <p:nvSpPr>
          <p:cNvPr id="2" name="Title 1"/>
          <p:cNvSpPr>
            <a:spLocks noGrp="1"/>
          </p:cNvSpPr>
          <p:nvPr>
            <p:ph type="title"/>
          </p:nvPr>
        </p:nvSpPr>
        <p:spPr>
          <a:xfrm>
            <a:off x="771525" y="489856"/>
            <a:ext cx="7598568" cy="914400"/>
          </a:xfrm>
        </p:spPr>
        <p:txBody>
          <a:bodyPr>
            <a:normAutofit/>
          </a:bodyPr>
          <a:lstStyle/>
          <a:p>
            <a:pPr marL="0" lvl="0" indent="0" algn="ctr">
              <a:lnSpc>
                <a:spcPct val="90000"/>
              </a:lnSpc>
              <a:buNone/>
            </a:pPr>
            <a:r>
              <a:rPr lang="en-US" sz="2800">
                <a:solidFill>
                  <a:srgbClr val="FFFFFF"/>
                </a:solidFill>
              </a:rPr>
              <a:t>TDM can look differently in different communities</a:t>
            </a:r>
          </a:p>
        </p:txBody>
      </p:sp>
      <p:graphicFrame>
        <p:nvGraphicFramePr>
          <p:cNvPr id="5" name="Content Placeholder 2">
            <a:extLst>
              <a:ext uri="{FF2B5EF4-FFF2-40B4-BE49-F238E27FC236}">
                <a16:creationId xmlns:a16="http://schemas.microsoft.com/office/drawing/2014/main" id="{3B52E8CF-142F-79E1-68B8-93D46B266690}"/>
              </a:ext>
            </a:extLst>
          </p:cNvPr>
          <p:cNvGraphicFramePr>
            <a:graphicFrameLocks noGrp="1"/>
          </p:cNvGraphicFramePr>
          <p:nvPr>
            <p:ph idx="1"/>
            <p:extLst>
              <p:ext uri="{D42A27DB-BD31-4B8C-83A1-F6EECF244321}">
                <p14:modId xmlns:p14="http://schemas.microsoft.com/office/powerpoint/2010/main" val="50969597"/>
              </p:ext>
            </p:extLst>
          </p:nvPr>
        </p:nvGraphicFramePr>
        <p:xfrm>
          <a:off x="771525" y="2057400"/>
          <a:ext cx="7598568"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A1A795-9F3B-4412-B88B-45CFD4162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119176-D999-4429-8EE2-965C05B03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04918B7-0D16-48A2-8B49-9948EC9BD3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p:cNvSpPr>
            <a:spLocks noGrp="1"/>
          </p:cNvSpPr>
          <p:nvPr>
            <p:ph type="title"/>
          </p:nvPr>
        </p:nvSpPr>
        <p:spPr>
          <a:xfrm>
            <a:off x="538842" y="398458"/>
            <a:ext cx="2408638" cy="3969434"/>
          </a:xfrm>
        </p:spPr>
        <p:txBody>
          <a:bodyPr>
            <a:normAutofit/>
          </a:bodyPr>
          <a:lstStyle/>
          <a:p>
            <a:pPr marL="0" lvl="0" indent="0">
              <a:buNone/>
            </a:pPr>
            <a:r>
              <a:rPr lang="en-US">
                <a:solidFill>
                  <a:srgbClr val="FFFFFF"/>
                </a:solidFill>
              </a:rPr>
              <a:t>How do we do more?</a:t>
            </a:r>
          </a:p>
        </p:txBody>
      </p:sp>
      <p:sp useBgFill="1">
        <p:nvSpPr>
          <p:cNvPr id="26" name="Freeform: Shape 25">
            <a:extLst>
              <a:ext uri="{FF2B5EF4-FFF2-40B4-BE49-F238E27FC236}">
                <a16:creationId xmlns:a16="http://schemas.microsoft.com/office/drawing/2014/main" id="{F72123AE-04D3-447B-AB03-A6913AB38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316581" y="0"/>
            <a:ext cx="5827419" cy="51435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D69D3976-65D5-A0DA-9683-2C6C8E100F6A}"/>
              </a:ext>
            </a:extLst>
          </p:cNvPr>
          <p:cNvGraphicFramePr>
            <a:graphicFrameLocks noGrp="1"/>
          </p:cNvGraphicFramePr>
          <p:nvPr>
            <p:ph idx="1"/>
            <p:extLst>
              <p:ext uri="{D42A27DB-BD31-4B8C-83A1-F6EECF244321}">
                <p14:modId xmlns:p14="http://schemas.microsoft.com/office/powerpoint/2010/main" val="3333837149"/>
              </p:ext>
            </p:extLst>
          </p:nvPr>
        </p:nvGraphicFramePr>
        <p:xfrm>
          <a:off x="4212771" y="595365"/>
          <a:ext cx="4306151" cy="3878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72CA8-69C1-4C4C-99DA-E3B5A656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4E62145-8A0A-453A-AAA6-52E1C6BB2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3094482" cy="5143501"/>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14350" y="482599"/>
            <a:ext cx="1943100" cy="3746500"/>
          </a:xfrm>
        </p:spPr>
        <p:txBody>
          <a:bodyPr>
            <a:normAutofit/>
          </a:bodyPr>
          <a:lstStyle/>
          <a:p>
            <a:pPr marL="0" lvl="0" indent="0">
              <a:buNone/>
            </a:pPr>
            <a:r>
              <a:rPr lang="en-US" sz="2300">
                <a:solidFill>
                  <a:srgbClr val="FFFFFF"/>
                </a:solidFill>
              </a:rPr>
              <a:t>Contact information</a:t>
            </a:r>
          </a:p>
        </p:txBody>
      </p:sp>
      <p:graphicFrame>
        <p:nvGraphicFramePr>
          <p:cNvPr id="5" name="Content Placeholder 2">
            <a:extLst>
              <a:ext uri="{FF2B5EF4-FFF2-40B4-BE49-F238E27FC236}">
                <a16:creationId xmlns:a16="http://schemas.microsoft.com/office/drawing/2014/main" id="{026E875C-2B0E-215A-E05B-5359CD903AA7}"/>
              </a:ext>
            </a:extLst>
          </p:cNvPr>
          <p:cNvGraphicFramePr>
            <a:graphicFrameLocks noGrp="1"/>
          </p:cNvGraphicFramePr>
          <p:nvPr>
            <p:ph idx="1"/>
            <p:extLst>
              <p:ext uri="{D42A27DB-BD31-4B8C-83A1-F6EECF244321}">
                <p14:modId xmlns:p14="http://schemas.microsoft.com/office/powerpoint/2010/main" val="1208393359"/>
              </p:ext>
            </p:extLst>
          </p:nvPr>
        </p:nvGraphicFramePr>
        <p:xfrm>
          <a:off x="3606450" y="676275"/>
          <a:ext cx="4908900" cy="361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7598569" cy="1092200"/>
          </a:xfrm>
        </p:spPr>
        <p:txBody>
          <a:bodyPr>
            <a:normAutofit/>
          </a:bodyPr>
          <a:lstStyle/>
          <a:p>
            <a:pPr marL="0" lvl="0" indent="0">
              <a:buNone/>
            </a:pPr>
            <a:r>
              <a:rPr dirty="0"/>
              <a:t>What is TDM?</a:t>
            </a:r>
          </a:p>
        </p:txBody>
      </p:sp>
      <p:graphicFrame>
        <p:nvGraphicFramePr>
          <p:cNvPr id="5" name="Content Placeholder 2">
            <a:extLst>
              <a:ext uri="{FF2B5EF4-FFF2-40B4-BE49-F238E27FC236}">
                <a16:creationId xmlns:a16="http://schemas.microsoft.com/office/drawing/2014/main" id="{C9FF1C55-8077-9BD2-6A06-A4DEF7B7BB5E}"/>
              </a:ext>
            </a:extLst>
          </p:cNvPr>
          <p:cNvGraphicFramePr>
            <a:graphicFrameLocks noGrp="1"/>
          </p:cNvGraphicFramePr>
          <p:nvPr>
            <p:ph idx="1"/>
            <p:extLst>
              <p:ext uri="{D42A27DB-BD31-4B8C-83A1-F6EECF244321}">
                <p14:modId xmlns:p14="http://schemas.microsoft.com/office/powerpoint/2010/main" val="1015138865"/>
              </p:ext>
            </p:extLst>
          </p:nvPr>
        </p:nvGraphicFramePr>
        <p:xfrm>
          <a:off x="514350" y="1804800"/>
          <a:ext cx="7598568" cy="2538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72CA8-69C1-4C4C-99DA-E3B5A656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4E62145-8A0A-453A-AAA6-52E1C6BB2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3094482" cy="5143501"/>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14350" y="482599"/>
            <a:ext cx="1943100" cy="3746500"/>
          </a:xfrm>
        </p:spPr>
        <p:txBody>
          <a:bodyPr>
            <a:normAutofit/>
          </a:bodyPr>
          <a:lstStyle/>
          <a:p>
            <a:pPr marL="0" lvl="0" indent="0">
              <a:buNone/>
            </a:pPr>
            <a:r>
              <a:rPr lang="en-US" dirty="0">
                <a:solidFill>
                  <a:srgbClr val="FFFFFF"/>
                </a:solidFill>
              </a:rPr>
              <a:t>Examples of TDM at DOT</a:t>
            </a:r>
            <a:r>
              <a:rPr lang="en-US" sz="1600" dirty="0">
                <a:solidFill>
                  <a:srgbClr val="FFFFFF"/>
                </a:solidFill>
              </a:rPr>
              <a:t>s</a:t>
            </a:r>
          </a:p>
        </p:txBody>
      </p:sp>
      <p:graphicFrame>
        <p:nvGraphicFramePr>
          <p:cNvPr id="5" name="Content Placeholder 2">
            <a:extLst>
              <a:ext uri="{FF2B5EF4-FFF2-40B4-BE49-F238E27FC236}">
                <a16:creationId xmlns:a16="http://schemas.microsoft.com/office/drawing/2014/main" id="{E1C790FE-1EFD-5D3F-0737-C1D5D8703769}"/>
              </a:ext>
            </a:extLst>
          </p:cNvPr>
          <p:cNvGraphicFramePr>
            <a:graphicFrameLocks noGrp="1"/>
          </p:cNvGraphicFramePr>
          <p:nvPr>
            <p:ph idx="1"/>
            <p:extLst>
              <p:ext uri="{D42A27DB-BD31-4B8C-83A1-F6EECF244321}">
                <p14:modId xmlns:p14="http://schemas.microsoft.com/office/powerpoint/2010/main" val="909475593"/>
              </p:ext>
            </p:extLst>
          </p:nvPr>
        </p:nvGraphicFramePr>
        <p:xfrm>
          <a:off x="3606450" y="676275"/>
          <a:ext cx="4908900" cy="3615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322CD25-774C-445A-BB73-E7CA305DB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1339"/>
            <a:ext cx="9141618" cy="514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37D3593-BA72-E601-5650-D624332131A6}"/>
              </a:ext>
            </a:extLst>
          </p:cNvPr>
          <p:cNvPicPr>
            <a:picLocks noChangeAspect="1"/>
          </p:cNvPicPr>
          <p:nvPr/>
        </p:nvPicPr>
        <p:blipFill>
          <a:blip r:embed="rId4">
            <a:alphaModFix amt="20000"/>
          </a:blip>
          <a:srcRect l="5211" t="6773" r="12334" b="-1"/>
          <a:stretch>
            <a:fillRect/>
          </a:stretch>
        </p:blipFill>
        <p:spPr>
          <a:xfrm>
            <a:off x="20" y="10"/>
            <a:ext cx="9143980" cy="5143490"/>
          </a:xfrm>
          <a:prstGeom prst="rect">
            <a:avLst/>
          </a:prstGeom>
        </p:spPr>
      </p:pic>
      <p:pic>
        <p:nvPicPr>
          <p:cNvPr id="25" name="Picture 24">
            <a:extLst>
              <a:ext uri="{FF2B5EF4-FFF2-40B4-BE49-F238E27FC236}">
                <a16:creationId xmlns:a16="http://schemas.microsoft.com/office/drawing/2014/main" id="{0CE22D27-F39E-4E29-B074-E0E3F1C8F8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39000"/>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p:cNvSpPr>
            <a:spLocks noGrp="1"/>
          </p:cNvSpPr>
          <p:nvPr>
            <p:ph type="title"/>
          </p:nvPr>
        </p:nvSpPr>
        <p:spPr>
          <a:xfrm>
            <a:off x="514350" y="457200"/>
            <a:ext cx="7598569" cy="1092200"/>
          </a:xfrm>
        </p:spPr>
        <p:txBody>
          <a:bodyPr>
            <a:normAutofit/>
          </a:bodyPr>
          <a:lstStyle/>
          <a:p>
            <a:pPr marL="0" lvl="0" indent="0">
              <a:buNone/>
            </a:pPr>
            <a:r>
              <a:rPr lang="en-US" dirty="0"/>
              <a:t>Virginia DOT (DRPT) – Commuter Choice Program</a:t>
            </a:r>
          </a:p>
        </p:txBody>
      </p:sp>
      <p:graphicFrame>
        <p:nvGraphicFramePr>
          <p:cNvPr id="7" name="Content Placeholder 2">
            <a:extLst>
              <a:ext uri="{FF2B5EF4-FFF2-40B4-BE49-F238E27FC236}">
                <a16:creationId xmlns:a16="http://schemas.microsoft.com/office/drawing/2014/main" id="{A008499B-8686-F889-A3D6-9BDD74B3187D}"/>
              </a:ext>
            </a:extLst>
          </p:cNvPr>
          <p:cNvGraphicFramePr>
            <a:graphicFrameLocks noGrp="1"/>
          </p:cNvGraphicFramePr>
          <p:nvPr>
            <p:ph idx="1"/>
            <p:extLst>
              <p:ext uri="{D42A27DB-BD31-4B8C-83A1-F6EECF244321}">
                <p14:modId xmlns:p14="http://schemas.microsoft.com/office/powerpoint/2010/main" val="2840664364"/>
              </p:ext>
            </p:extLst>
          </p:nvPr>
        </p:nvGraphicFramePr>
        <p:xfrm>
          <a:off x="514350" y="1606550"/>
          <a:ext cx="7598569" cy="27368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1339"/>
            <a:ext cx="9141618" cy="514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F69209D-21A4-5DEE-7A5F-325C224CE086}"/>
              </a:ext>
            </a:extLst>
          </p:cNvPr>
          <p:cNvPicPr>
            <a:picLocks noChangeAspect="1"/>
          </p:cNvPicPr>
          <p:nvPr/>
        </p:nvPicPr>
        <p:blipFill>
          <a:blip r:embed="rId3">
            <a:alphaModFix amt="25000"/>
          </a:blip>
          <a:srcRect l="3766" r="6457" b="1"/>
          <a:stretch>
            <a:fillRect/>
          </a:stretch>
        </p:blipFill>
        <p:spPr>
          <a:xfrm>
            <a:off x="20" y="10"/>
            <a:ext cx="9143980" cy="5143490"/>
          </a:xfrm>
          <a:prstGeom prst="rect">
            <a:avLst/>
          </a:prstGeom>
        </p:spPr>
      </p:pic>
      <p:pic>
        <p:nvPicPr>
          <p:cNvPr id="25" name="Picture 24">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1191" y="669"/>
            <a:ext cx="9141618" cy="5142161"/>
          </a:xfrm>
          <a:prstGeom prst="rect">
            <a:avLst/>
          </a:prstGeom>
        </p:spPr>
      </p:pic>
      <p:sp>
        <p:nvSpPr>
          <p:cNvPr id="2" name="Title 1"/>
          <p:cNvSpPr>
            <a:spLocks noGrp="1"/>
          </p:cNvSpPr>
          <p:nvPr>
            <p:ph type="title"/>
          </p:nvPr>
        </p:nvSpPr>
        <p:spPr>
          <a:xfrm>
            <a:off x="514350" y="457200"/>
            <a:ext cx="7598569" cy="1092200"/>
          </a:xfrm>
        </p:spPr>
        <p:txBody>
          <a:bodyPr>
            <a:normAutofit/>
          </a:bodyPr>
          <a:lstStyle/>
          <a:p>
            <a:pPr marL="0" lvl="0" indent="0">
              <a:buNone/>
            </a:pPr>
            <a:r>
              <a:rPr lang="it-IT" dirty="0"/>
              <a:t>Colorado DOT – Innovative Mobility TDM Grants</a:t>
            </a:r>
          </a:p>
        </p:txBody>
      </p:sp>
      <p:graphicFrame>
        <p:nvGraphicFramePr>
          <p:cNvPr id="5" name="Content Placeholder 2">
            <a:extLst>
              <a:ext uri="{FF2B5EF4-FFF2-40B4-BE49-F238E27FC236}">
                <a16:creationId xmlns:a16="http://schemas.microsoft.com/office/drawing/2014/main" id="{62099066-5C7F-B517-0708-380F461F783F}"/>
              </a:ext>
            </a:extLst>
          </p:cNvPr>
          <p:cNvGraphicFramePr>
            <a:graphicFrameLocks noGrp="1"/>
          </p:cNvGraphicFramePr>
          <p:nvPr>
            <p:ph idx="1"/>
            <p:extLst>
              <p:ext uri="{D42A27DB-BD31-4B8C-83A1-F6EECF244321}">
                <p14:modId xmlns:p14="http://schemas.microsoft.com/office/powerpoint/2010/main" val="292147818"/>
              </p:ext>
            </p:extLst>
          </p:nvPr>
        </p:nvGraphicFramePr>
        <p:xfrm>
          <a:off x="514350" y="1606550"/>
          <a:ext cx="7598569" cy="2736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22CD25-774C-445A-BB73-E7CA305DB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1339"/>
            <a:ext cx="9141618" cy="514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510ED6-6DDB-EA24-7538-01594F83A44C}"/>
              </a:ext>
            </a:extLst>
          </p:cNvPr>
          <p:cNvPicPr>
            <a:picLocks noChangeAspect="1"/>
          </p:cNvPicPr>
          <p:nvPr/>
        </p:nvPicPr>
        <p:blipFill>
          <a:blip r:embed="rId4">
            <a:alphaModFix amt="20000"/>
          </a:blip>
          <a:srcRect t="9091" r="18384"/>
          <a:stretch>
            <a:fillRect/>
          </a:stretch>
        </p:blipFill>
        <p:spPr>
          <a:xfrm>
            <a:off x="20" y="10"/>
            <a:ext cx="9143980" cy="5143490"/>
          </a:xfrm>
          <a:prstGeom prst="rect">
            <a:avLst/>
          </a:prstGeom>
        </p:spPr>
      </p:pic>
      <p:pic>
        <p:nvPicPr>
          <p:cNvPr id="13" name="Picture 12">
            <a:extLst>
              <a:ext uri="{FF2B5EF4-FFF2-40B4-BE49-F238E27FC236}">
                <a16:creationId xmlns:a16="http://schemas.microsoft.com/office/drawing/2014/main" id="{0CE22D27-F39E-4E29-B074-E0E3F1C8F8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39000"/>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p:cNvSpPr>
            <a:spLocks noGrp="1"/>
          </p:cNvSpPr>
          <p:nvPr>
            <p:ph type="title"/>
          </p:nvPr>
        </p:nvSpPr>
        <p:spPr>
          <a:xfrm>
            <a:off x="514350" y="457200"/>
            <a:ext cx="7598569" cy="1092200"/>
          </a:xfrm>
        </p:spPr>
        <p:txBody>
          <a:bodyPr>
            <a:normAutofit/>
          </a:bodyPr>
          <a:lstStyle/>
          <a:p>
            <a:pPr marL="0" lvl="0" indent="0">
              <a:buNone/>
            </a:pPr>
            <a:r>
              <a:rPr dirty="0"/>
              <a:t>North Carolina – TDM grants + technical assistance</a:t>
            </a:r>
          </a:p>
        </p:txBody>
      </p:sp>
      <p:graphicFrame>
        <p:nvGraphicFramePr>
          <p:cNvPr id="5" name="Content Placeholder 2">
            <a:extLst>
              <a:ext uri="{FF2B5EF4-FFF2-40B4-BE49-F238E27FC236}">
                <a16:creationId xmlns:a16="http://schemas.microsoft.com/office/drawing/2014/main" id="{8D898793-3433-8D7D-FA79-FBA9FC263C18}"/>
              </a:ext>
            </a:extLst>
          </p:cNvPr>
          <p:cNvGraphicFramePr>
            <a:graphicFrameLocks noGrp="1"/>
          </p:cNvGraphicFramePr>
          <p:nvPr>
            <p:ph idx="1"/>
            <p:extLst>
              <p:ext uri="{D42A27DB-BD31-4B8C-83A1-F6EECF244321}">
                <p14:modId xmlns:p14="http://schemas.microsoft.com/office/powerpoint/2010/main" val="4024313931"/>
              </p:ext>
            </p:extLst>
          </p:nvPr>
        </p:nvGraphicFramePr>
        <p:xfrm>
          <a:off x="514350" y="1606550"/>
          <a:ext cx="7598569" cy="27368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322CD25-774C-445A-BB73-E7CA305DB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1339"/>
            <a:ext cx="9141618" cy="514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E61FCEB-24B2-674D-5554-73A16075F65E}"/>
              </a:ext>
            </a:extLst>
          </p:cNvPr>
          <p:cNvPicPr>
            <a:picLocks noChangeAspect="1"/>
          </p:cNvPicPr>
          <p:nvPr/>
        </p:nvPicPr>
        <p:blipFill>
          <a:blip r:embed="rId4">
            <a:alphaModFix amt="20000"/>
          </a:blip>
          <a:srcRect t="3818" r="9091" b="6469"/>
          <a:stretch>
            <a:fillRect/>
          </a:stretch>
        </p:blipFill>
        <p:spPr>
          <a:xfrm>
            <a:off x="20" y="10"/>
            <a:ext cx="9143980" cy="5143490"/>
          </a:xfrm>
          <a:prstGeom prst="rect">
            <a:avLst/>
          </a:prstGeom>
        </p:spPr>
      </p:pic>
      <p:pic>
        <p:nvPicPr>
          <p:cNvPr id="32" name="Picture 31">
            <a:extLst>
              <a:ext uri="{FF2B5EF4-FFF2-40B4-BE49-F238E27FC236}">
                <a16:creationId xmlns:a16="http://schemas.microsoft.com/office/drawing/2014/main" id="{0CE22D27-F39E-4E29-B074-E0E3F1C8F8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39000"/>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p:cNvSpPr>
            <a:spLocks noGrp="1"/>
          </p:cNvSpPr>
          <p:nvPr>
            <p:ph type="title"/>
          </p:nvPr>
        </p:nvSpPr>
        <p:spPr>
          <a:xfrm>
            <a:off x="514350" y="457200"/>
            <a:ext cx="7598569" cy="1092200"/>
          </a:xfrm>
        </p:spPr>
        <p:txBody>
          <a:bodyPr>
            <a:normAutofit/>
          </a:bodyPr>
          <a:lstStyle/>
          <a:p>
            <a:pPr marL="0" lvl="0" indent="0">
              <a:buNone/>
            </a:pPr>
            <a:r>
              <a:rPr lang="en-US" dirty="0"/>
              <a:t>DDOT – </a:t>
            </a:r>
            <a:r>
              <a:rPr lang="en-US" dirty="0" err="1"/>
              <a:t>goDCgo</a:t>
            </a:r>
            <a:r>
              <a:rPr lang="en-US" dirty="0"/>
              <a:t> program</a:t>
            </a:r>
          </a:p>
        </p:txBody>
      </p:sp>
      <p:graphicFrame>
        <p:nvGraphicFramePr>
          <p:cNvPr id="5" name="Content Placeholder 2">
            <a:extLst>
              <a:ext uri="{FF2B5EF4-FFF2-40B4-BE49-F238E27FC236}">
                <a16:creationId xmlns:a16="http://schemas.microsoft.com/office/drawing/2014/main" id="{5BCCA405-576A-7DF3-3E74-D2ADC75C102A}"/>
              </a:ext>
            </a:extLst>
          </p:cNvPr>
          <p:cNvGraphicFramePr>
            <a:graphicFrameLocks noGrp="1"/>
          </p:cNvGraphicFramePr>
          <p:nvPr>
            <p:ph idx="1"/>
            <p:extLst>
              <p:ext uri="{D42A27DB-BD31-4B8C-83A1-F6EECF244321}">
                <p14:modId xmlns:p14="http://schemas.microsoft.com/office/powerpoint/2010/main" val="3427173189"/>
              </p:ext>
            </p:extLst>
          </p:nvPr>
        </p:nvGraphicFramePr>
        <p:xfrm>
          <a:off x="514350" y="1606550"/>
          <a:ext cx="7598569" cy="27368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EBDCCF-4BAD-844B-5A92-BE1A5CE476CB}"/>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F656EF-655D-65E5-19A8-7D215574E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1339"/>
            <a:ext cx="9141618" cy="5142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861A89-E08E-F6E0-41C3-A80B3C799891}"/>
              </a:ext>
            </a:extLst>
          </p:cNvPr>
          <p:cNvPicPr>
            <a:picLocks noChangeAspect="1"/>
          </p:cNvPicPr>
          <p:nvPr/>
        </p:nvPicPr>
        <p:blipFill>
          <a:blip r:embed="rId3">
            <a:alphaModFix amt="25000"/>
          </a:blip>
          <a:srcRect t="4203" b="4203"/>
          <a:stretch/>
        </p:blipFill>
        <p:spPr>
          <a:xfrm>
            <a:off x="20" y="10"/>
            <a:ext cx="9143980" cy="5143490"/>
          </a:xfrm>
          <a:prstGeom prst="rect">
            <a:avLst/>
          </a:prstGeom>
        </p:spPr>
      </p:pic>
      <p:pic>
        <p:nvPicPr>
          <p:cNvPr id="25" name="Picture 24">
            <a:extLst>
              <a:ext uri="{FF2B5EF4-FFF2-40B4-BE49-F238E27FC236}">
                <a16:creationId xmlns:a16="http://schemas.microsoft.com/office/drawing/2014/main" id="{353C2BD6-40FE-65C4-165B-20D2C51424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1191" y="669"/>
            <a:ext cx="9141618" cy="5142161"/>
          </a:xfrm>
          <a:prstGeom prst="rect">
            <a:avLst/>
          </a:prstGeom>
        </p:spPr>
      </p:pic>
      <p:sp>
        <p:nvSpPr>
          <p:cNvPr id="2" name="Title 1">
            <a:extLst>
              <a:ext uri="{FF2B5EF4-FFF2-40B4-BE49-F238E27FC236}">
                <a16:creationId xmlns:a16="http://schemas.microsoft.com/office/drawing/2014/main" id="{95C0C48B-145F-ED65-D483-8D3CB634DD53}"/>
              </a:ext>
            </a:extLst>
          </p:cNvPr>
          <p:cNvSpPr>
            <a:spLocks noGrp="1"/>
          </p:cNvSpPr>
          <p:nvPr>
            <p:ph type="title"/>
          </p:nvPr>
        </p:nvSpPr>
        <p:spPr>
          <a:xfrm>
            <a:off x="514350" y="457200"/>
            <a:ext cx="7598569" cy="1092200"/>
          </a:xfrm>
        </p:spPr>
        <p:txBody>
          <a:bodyPr>
            <a:normAutofit/>
          </a:bodyPr>
          <a:lstStyle/>
          <a:p>
            <a:pPr lvl="0"/>
            <a:r>
              <a:rPr lang="en-US" sz="2800" b="1" dirty="0"/>
              <a:t>WSDOT – TDM grant program (Also the best program)</a:t>
            </a:r>
            <a:endParaRPr lang="it-IT" dirty="0"/>
          </a:p>
        </p:txBody>
      </p:sp>
      <p:graphicFrame>
        <p:nvGraphicFramePr>
          <p:cNvPr id="5" name="Content Placeholder 2">
            <a:extLst>
              <a:ext uri="{FF2B5EF4-FFF2-40B4-BE49-F238E27FC236}">
                <a16:creationId xmlns:a16="http://schemas.microsoft.com/office/drawing/2014/main" id="{D6D95F83-096F-9C2C-4B0F-B8BF097AB4EA}"/>
              </a:ext>
            </a:extLst>
          </p:cNvPr>
          <p:cNvGraphicFramePr>
            <a:graphicFrameLocks noGrp="1"/>
          </p:cNvGraphicFramePr>
          <p:nvPr>
            <p:ph idx="1"/>
            <p:extLst>
              <p:ext uri="{D42A27DB-BD31-4B8C-83A1-F6EECF244321}">
                <p14:modId xmlns:p14="http://schemas.microsoft.com/office/powerpoint/2010/main" val="690488250"/>
              </p:ext>
            </p:extLst>
          </p:nvPr>
        </p:nvGraphicFramePr>
        <p:xfrm>
          <a:off x="514350" y="1606550"/>
          <a:ext cx="7598569" cy="2736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41563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A795-9F3B-4412-B88B-45CFD4162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119176-D999-4429-8EE2-965C05B03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04918B7-0D16-48A2-8B49-9948EC9BD3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5142160"/>
          </a:xfrm>
          <a:prstGeom prst="rect">
            <a:avLst/>
          </a:prstGeom>
        </p:spPr>
      </p:pic>
      <p:sp>
        <p:nvSpPr>
          <p:cNvPr id="2" name="Title 1"/>
          <p:cNvSpPr>
            <a:spLocks noGrp="1"/>
          </p:cNvSpPr>
          <p:nvPr>
            <p:ph type="title"/>
          </p:nvPr>
        </p:nvSpPr>
        <p:spPr>
          <a:xfrm>
            <a:off x="538842" y="398458"/>
            <a:ext cx="2408638" cy="3969434"/>
          </a:xfrm>
        </p:spPr>
        <p:txBody>
          <a:bodyPr>
            <a:normAutofit/>
          </a:bodyPr>
          <a:lstStyle/>
          <a:p>
            <a:pPr marL="0" lvl="0" indent="0">
              <a:buNone/>
            </a:pPr>
            <a:r>
              <a:rPr lang="en-US" sz="2500">
                <a:solidFill>
                  <a:srgbClr val="FFFFFF"/>
                </a:solidFill>
              </a:rPr>
              <a:t>What this demonstrates</a:t>
            </a:r>
          </a:p>
        </p:txBody>
      </p:sp>
      <p:sp useBgFill="1">
        <p:nvSpPr>
          <p:cNvPr id="15" name="Freeform: Shape 14">
            <a:extLst>
              <a:ext uri="{FF2B5EF4-FFF2-40B4-BE49-F238E27FC236}">
                <a16:creationId xmlns:a16="http://schemas.microsoft.com/office/drawing/2014/main" id="{F72123AE-04D3-447B-AB03-A6913AB38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3316581" y="0"/>
            <a:ext cx="5827419" cy="51435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6A2092B5-4BDA-7472-CA61-02DA2DFBB4D0}"/>
              </a:ext>
            </a:extLst>
          </p:cNvPr>
          <p:cNvGraphicFramePr>
            <a:graphicFrameLocks noGrp="1"/>
          </p:cNvGraphicFramePr>
          <p:nvPr>
            <p:ph idx="1"/>
            <p:extLst>
              <p:ext uri="{D42A27DB-BD31-4B8C-83A1-F6EECF244321}">
                <p14:modId xmlns:p14="http://schemas.microsoft.com/office/powerpoint/2010/main" val="3171420097"/>
              </p:ext>
            </p:extLst>
          </p:nvPr>
        </p:nvGraphicFramePr>
        <p:xfrm>
          <a:off x="4212771" y="595365"/>
          <a:ext cx="4306151" cy="387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48DBF19CE04298BBCE7DBD2E7590" ma:contentTypeVersion="30" ma:contentTypeDescription="Create a new document." ma:contentTypeScope="" ma:versionID="2281e7540f3775a23238976dc6579ce1">
  <xsd:schema xmlns:xsd="http://www.w3.org/2001/XMLSchema" xmlns:xs="http://www.w3.org/2001/XMLSchema" xmlns:p="http://schemas.microsoft.com/office/2006/metadata/properties" xmlns:ns2="80133233-f5e4-4212-af83-b94f427621c6" xmlns:ns3="2dd74dd2-b1c1-4117-af1b-b251ea7c277d" xmlns:ns4="6482a2a1-177b-42b7-a4c8-89aab22f94d9" targetNamespace="http://schemas.microsoft.com/office/2006/metadata/properties" ma:root="true" ma:fieldsID="1b154abdf4deddb1f73da1ba82d7b120" ns2:_="" ns3:_="" ns4:_="">
    <xsd:import namespace="80133233-f5e4-4212-af83-b94f427621c6"/>
    <xsd:import namespace="2dd74dd2-b1c1-4117-af1b-b251ea7c277d"/>
    <xsd:import namespace="6482a2a1-177b-42b7-a4c8-89aab22f94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element ref="ns2:Assignedto" minOccurs="0"/>
                <xsd:element ref="ns2:_ApprovalAssignedTo" minOccurs="0"/>
                <xsd:element ref="ns2:_ApprovalRespondedBy" minOccurs="0"/>
                <xsd:element ref="ns2:_ApprovalSentBy" minOccurs="0"/>
                <xsd:element ref="ns2:_Approval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33233-f5e4-4212-af83-b94f427621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d5c3039-b625-402b-9a25-82c37713faa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Assignedto" ma:index="24" nillable="true" ma:displayName="Assigned to" ma:format="Dropdown" ma:list="UserInfo" ma:SharePointGroup="0"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AssignedTo" ma:index="25" nillable="true" ma:displayName="Approvers" ma:list="UserInfo" ma:internalName="_ApprovalAssignedTo"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RespondedBy" ma:index="26" nillable="true" ma:displayName="Responses" ma:list="UserInfo" ma:internalName="_ApprovalRespondedBy"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entBy" ma:index="27" nillable="true" ma:displayName="Approval Creator" ma:list="UserInfo" ma:internalName="_ApprovalSentBy"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ApprovalStatus" ma:index="28" nillable="true" ma:displayName="Approval status" ma:internalName="_ApprovalStatus" ma:readOnly="true">
      <xsd:simpleType>
        <xsd:restriction base="dms:Unknown"/>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74dd2-b1c1-4117-af1b-b251ea7c277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82a2a1-177b-42b7-a4c8-89aab22f94d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a629673-5a2e-446c-9da1-80984362b61b}" ma:internalName="TaxCatchAll" ma:showField="CatchAllData" ma:web="2dd74dd2-b1c1-4117-af1b-b251ea7c27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pprovalAssignedTo xmlns="80133233-f5e4-4212-af83-b94f427621c6">
      <UserInfo>
        <DisplayName/>
        <AccountId xsi:nil="true"/>
        <AccountType/>
      </UserInfo>
    </_ApprovalAssignedTo>
    <_ApprovalRespondedBy xmlns="80133233-f5e4-4212-af83-b94f427621c6">
      <UserInfo>
        <DisplayName/>
        <AccountId xsi:nil="true"/>
        <AccountType/>
      </UserInfo>
    </_ApprovalRespondedBy>
    <_ApprovalStatus xmlns="80133233-f5e4-4212-af83-b94f427621c6">0</_ApprovalStatus>
    <TaxCatchAll xmlns="6482a2a1-177b-42b7-a4c8-89aab22f94d9" xsi:nil="true"/>
    <lcf76f155ced4ddcb4097134ff3c332f xmlns="80133233-f5e4-4212-af83-b94f427621c6">
      <Terms xmlns="http://schemas.microsoft.com/office/infopath/2007/PartnerControls"/>
    </lcf76f155ced4ddcb4097134ff3c332f>
    <Assignedto xmlns="80133233-f5e4-4212-af83-b94f427621c6">
      <UserInfo>
        <DisplayName/>
        <AccountId xsi:nil="true"/>
        <AccountType/>
      </UserInfo>
    </Assignedto>
    <_ApprovalSentBy xmlns="80133233-f5e4-4212-af83-b94f427621c6">
      <UserInfo>
        <DisplayName/>
        <AccountId xsi:nil="true"/>
        <AccountType/>
      </UserInfo>
    </_ApprovalSentBy>
  </documentManagement>
</p:properties>
</file>

<file path=customXml/itemProps1.xml><?xml version="1.0" encoding="utf-8"?>
<ds:datastoreItem xmlns:ds="http://schemas.openxmlformats.org/officeDocument/2006/customXml" ds:itemID="{0B511620-483B-43C2-A469-06DCCF2B6D92}"/>
</file>

<file path=customXml/itemProps2.xml><?xml version="1.0" encoding="utf-8"?>
<ds:datastoreItem xmlns:ds="http://schemas.openxmlformats.org/officeDocument/2006/customXml" ds:itemID="{CADD5C2F-E865-4CF5-9125-13CF50BE871B}"/>
</file>

<file path=customXml/itemProps3.xml><?xml version="1.0" encoding="utf-8"?>
<ds:datastoreItem xmlns:ds="http://schemas.openxmlformats.org/officeDocument/2006/customXml" ds:itemID="{2AC5A057-D15C-42C4-BAEA-E2A851F111BC}"/>
</file>

<file path=docProps/app.xml><?xml version="1.0" encoding="utf-8"?>
<Properties xmlns="http://schemas.openxmlformats.org/officeDocument/2006/extended-properties" xmlns:vt="http://schemas.openxmlformats.org/officeDocument/2006/docPropsVTypes">
  <Template>TM03457452[[fn=Celestial]]</Template>
  <TotalTime>7017</TotalTime>
  <Words>807</Words>
  <Application>Microsoft Office PowerPoint</Application>
  <PresentationFormat>On-screen Show (16:9)</PresentationFormat>
  <Paragraphs>81</Paragraphs>
  <Slides>12</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Tdm ACROSS THE United states</vt:lpstr>
      <vt:lpstr>What is TDM?</vt:lpstr>
      <vt:lpstr>Examples of TDM at DOTs</vt:lpstr>
      <vt:lpstr>Virginia DOT (DRPT) – Commuter Choice Program</vt:lpstr>
      <vt:lpstr>Colorado DOT – Innovative Mobility TDM Grants</vt:lpstr>
      <vt:lpstr>North Carolina – TDM grants + technical assistance</vt:lpstr>
      <vt:lpstr>DDOT – goDCgo program</vt:lpstr>
      <vt:lpstr>WSDOT – TDM grant program (Also the best program)</vt:lpstr>
      <vt:lpstr>What this demonstrates</vt:lpstr>
      <vt:lpstr>TDM can look differently in different communities</vt:lpstr>
      <vt:lpstr>How do we do more?</vt:lpstr>
      <vt:lpstr>Contact information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2</TotalTime>
  <Words>49</Words>
  <Application>Microsoft Macintosh PowerPoint</Application>
  <PresentationFormat>On-screen Show (16:9)</PresentationFormat>
  <Paragraphs>15</Paragraphs>
  <Slides>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AASHTO Planning Committee and TDM at State DOTs</dc:title>
  <dc:creator>Veronica Jarvis</dc:creator>
  <cp:keywords/>
  <cp:lastModifiedBy>Veronica Jarvis</cp:lastModifiedBy>
  <cp:revision>16</cp:revision>
  <dcterms:created xsi:type="dcterms:W3CDTF">2026-03-04T23:02:22Z</dcterms:created>
  <dcterms:modified xsi:type="dcterms:W3CDTF">2026-06-15T15:33:40Z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0x010100B8A648DBF19CE04298BBCE7DBD2E7590</vt:lpwstr>
  </property>
</Properties>
</file>