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60" r:id="rId2"/>
  </p:sldMasterIdLst>
  <p:notesMasterIdLst>
    <p:notesMasterId r:id="rId18"/>
  </p:notesMasterIdLst>
  <p:handoutMasterIdLst>
    <p:handoutMasterId r:id="rId19"/>
  </p:handoutMasterIdLst>
  <p:sldIdLst>
    <p:sldId id="268" r:id="rId3"/>
    <p:sldId id="270" r:id="rId4"/>
    <p:sldId id="272" r:id="rId5"/>
    <p:sldId id="271" r:id="rId6"/>
    <p:sldId id="283" r:id="rId7"/>
    <p:sldId id="275" r:id="rId8"/>
    <p:sldId id="276" r:id="rId9"/>
    <p:sldId id="277" r:id="rId10"/>
    <p:sldId id="281" r:id="rId11"/>
    <p:sldId id="282" r:id="rId12"/>
    <p:sldId id="279" r:id="rId13"/>
    <p:sldId id="278" r:id="rId14"/>
    <p:sldId id="273" r:id="rId15"/>
    <p:sldId id="274" r:id="rId16"/>
    <p:sldId id="280" r:id="rId17"/>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6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97" autoAdjust="0"/>
  </p:normalViewPr>
  <p:slideViewPr>
    <p:cSldViewPr snapToGrid="0">
      <p:cViewPr varScale="1">
        <p:scale>
          <a:sx n="90" d="100"/>
          <a:sy n="90" d="100"/>
        </p:scale>
        <p:origin x="546" y="96"/>
      </p:cViewPr>
      <p:guideLst>
        <p:guide orient="horz" pos="2160"/>
        <p:guide pos="2880"/>
      </p:guideLst>
    </p:cSldViewPr>
  </p:slideViewPr>
  <p:outlineViewPr>
    <p:cViewPr>
      <p:scale>
        <a:sx n="33" d="100"/>
        <a:sy n="33" d="100"/>
      </p:scale>
      <p:origin x="0" y="-10506"/>
    </p:cViewPr>
  </p:outlineViewPr>
  <p:notesTextViewPr>
    <p:cViewPr>
      <p:scale>
        <a:sx n="100" d="100"/>
        <a:sy n="100" d="100"/>
      </p:scale>
      <p:origin x="0" y="0"/>
    </p:cViewPr>
  </p:notesTextViewPr>
  <p:sorterViewPr>
    <p:cViewPr>
      <p:scale>
        <a:sx n="100" d="100"/>
        <a:sy n="100" d="100"/>
      </p:scale>
      <p:origin x="0" y="-996"/>
    </p:cViewPr>
  </p:sorterViewPr>
  <p:notesViewPr>
    <p:cSldViewPr>
      <p:cViewPr>
        <p:scale>
          <a:sx n="61" d="100"/>
          <a:sy n="61" d="100"/>
        </p:scale>
        <p:origin x="2370" y="66"/>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614" cy="465297"/>
          </a:xfrm>
          <a:prstGeom prst="rect">
            <a:avLst/>
          </a:prstGeom>
        </p:spPr>
        <p:txBody>
          <a:bodyPr vert="horz" lIns="91467" tIns="45734" rIns="91467" bIns="45734" rtlCol="0"/>
          <a:lstStyle>
            <a:lvl1pPr algn="l">
              <a:defRPr sz="1200"/>
            </a:lvl1pPr>
          </a:lstStyle>
          <a:p>
            <a:endParaRPr lang="en-US"/>
          </a:p>
        </p:txBody>
      </p:sp>
      <p:sp>
        <p:nvSpPr>
          <p:cNvPr id="3" name="Date Placeholder 2"/>
          <p:cNvSpPr>
            <a:spLocks noGrp="1"/>
          </p:cNvSpPr>
          <p:nvPr>
            <p:ph type="dt" sz="quarter" idx="1"/>
          </p:nvPr>
        </p:nvSpPr>
        <p:spPr>
          <a:xfrm>
            <a:off x="3980073" y="0"/>
            <a:ext cx="3044614" cy="465297"/>
          </a:xfrm>
          <a:prstGeom prst="rect">
            <a:avLst/>
          </a:prstGeom>
        </p:spPr>
        <p:txBody>
          <a:bodyPr vert="horz" lIns="91467" tIns="45734" rIns="91467" bIns="45734" rtlCol="0"/>
          <a:lstStyle>
            <a:lvl1pPr algn="r">
              <a:defRPr sz="1200"/>
            </a:lvl1pPr>
          </a:lstStyle>
          <a:p>
            <a:fld id="{71B0DE8C-47F1-E541-B4DD-C4EB8DF58A07}" type="datetimeFigureOut">
              <a:rPr lang="en-US" smtClean="0"/>
              <a:t>11/17/2021</a:t>
            </a:fld>
            <a:endParaRPr lang="en-US"/>
          </a:p>
        </p:txBody>
      </p:sp>
      <p:sp>
        <p:nvSpPr>
          <p:cNvPr id="4" name="Footer Placeholder 3"/>
          <p:cNvSpPr>
            <a:spLocks noGrp="1"/>
          </p:cNvSpPr>
          <p:nvPr>
            <p:ph type="ftr" sz="quarter" idx="2"/>
          </p:nvPr>
        </p:nvSpPr>
        <p:spPr>
          <a:xfrm>
            <a:off x="0" y="8845391"/>
            <a:ext cx="3044614" cy="465297"/>
          </a:xfrm>
          <a:prstGeom prst="rect">
            <a:avLst/>
          </a:prstGeom>
        </p:spPr>
        <p:txBody>
          <a:bodyPr vert="horz" lIns="91467" tIns="45734" rIns="91467" bIns="45734" rtlCol="0" anchor="b"/>
          <a:lstStyle>
            <a:lvl1pPr algn="l">
              <a:defRPr sz="1200"/>
            </a:lvl1pPr>
          </a:lstStyle>
          <a:p>
            <a:endParaRPr lang="en-US"/>
          </a:p>
        </p:txBody>
      </p:sp>
      <p:sp>
        <p:nvSpPr>
          <p:cNvPr id="5" name="Slide Number Placeholder 4"/>
          <p:cNvSpPr>
            <a:spLocks noGrp="1"/>
          </p:cNvSpPr>
          <p:nvPr>
            <p:ph type="sldNum" sz="quarter" idx="3"/>
          </p:nvPr>
        </p:nvSpPr>
        <p:spPr>
          <a:xfrm>
            <a:off x="3980073" y="8845391"/>
            <a:ext cx="3044614" cy="465297"/>
          </a:xfrm>
          <a:prstGeom prst="rect">
            <a:avLst/>
          </a:prstGeom>
        </p:spPr>
        <p:txBody>
          <a:bodyPr vert="horz" lIns="91467" tIns="45734" rIns="91467" bIns="45734" rtlCol="0" anchor="b"/>
          <a:lstStyle>
            <a:lvl1pPr algn="r">
              <a:defRPr sz="1200"/>
            </a:lvl1pPr>
          </a:lstStyle>
          <a:p>
            <a:fld id="{9608A881-B894-ED44-9108-D3317422893F}" type="slidenum">
              <a:rPr lang="en-US" smtClean="0"/>
              <a:t>‹#›</a:t>
            </a:fld>
            <a:endParaRPr lang="en-US"/>
          </a:p>
        </p:txBody>
      </p:sp>
    </p:spTree>
    <p:extLst>
      <p:ext uri="{BB962C8B-B14F-4D97-AF65-F5344CB8AC3E}">
        <p14:creationId xmlns:p14="http://schemas.microsoft.com/office/powerpoint/2010/main" val="8955263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979931"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algn="r">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702628" y="4423332"/>
            <a:ext cx="5621020" cy="419052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979931"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algn="r">
              <a:defRPr sz="1200">
                <a:latin typeface="Arial" charset="0"/>
              </a:defRPr>
            </a:lvl1pPr>
          </a:lstStyle>
          <a:p>
            <a:pPr>
              <a:defRPr/>
            </a:pPr>
            <a:fld id="{DBCDC475-BD9A-4C4C-9E91-34CA21719164}" type="slidenum">
              <a:rPr lang="en-US"/>
              <a:pPr>
                <a:defRPr/>
              </a:pPr>
              <a:t>‹#›</a:t>
            </a:fld>
            <a:endParaRPr lang="en-US"/>
          </a:p>
        </p:txBody>
      </p:sp>
    </p:spTree>
    <p:extLst>
      <p:ext uri="{BB962C8B-B14F-4D97-AF65-F5344CB8AC3E}">
        <p14:creationId xmlns:p14="http://schemas.microsoft.com/office/powerpoint/2010/main" val="136170499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1</a:t>
            </a:fld>
            <a:endParaRPr lang="en-US"/>
          </a:p>
        </p:txBody>
      </p:sp>
    </p:spTree>
    <p:extLst>
      <p:ext uri="{BB962C8B-B14F-4D97-AF65-F5344CB8AC3E}">
        <p14:creationId xmlns:p14="http://schemas.microsoft.com/office/powerpoint/2010/main" val="1258143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10</a:t>
            </a:fld>
            <a:endParaRPr lang="en-US"/>
          </a:p>
        </p:txBody>
      </p:sp>
    </p:spTree>
    <p:extLst>
      <p:ext uri="{BB962C8B-B14F-4D97-AF65-F5344CB8AC3E}">
        <p14:creationId xmlns:p14="http://schemas.microsoft.com/office/powerpoint/2010/main" val="2471802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11</a:t>
            </a:fld>
            <a:endParaRPr lang="en-US"/>
          </a:p>
        </p:txBody>
      </p:sp>
    </p:spTree>
    <p:extLst>
      <p:ext uri="{BB962C8B-B14F-4D97-AF65-F5344CB8AC3E}">
        <p14:creationId xmlns:p14="http://schemas.microsoft.com/office/powerpoint/2010/main" val="223261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504" indent="-514504">
              <a:buClr>
                <a:schemeClr val="accent1">
                  <a:lumMod val="50000"/>
                </a:schemeClr>
              </a:buClr>
              <a:buFont typeface="+mj-lt"/>
              <a:buAutoNum type="arabicPeriod"/>
            </a:pPr>
            <a:r>
              <a:rPr lang="en-US" sz="1000" dirty="0"/>
              <a:t>Readiness to Proceed (10 points)</a:t>
            </a:r>
          </a:p>
          <a:p>
            <a:pPr defTabSz="914674" eaLnBrk="1" fontAlgn="auto" hangingPunct="1">
              <a:spcBef>
                <a:spcPts val="0"/>
              </a:spcBef>
              <a:spcAft>
                <a:spcPts val="0"/>
              </a:spcAft>
              <a:defRPr/>
            </a:pPr>
            <a:r>
              <a:rPr lang="en-US" sz="1000" dirty="0"/>
              <a:t>Projects that minimize project risks and are most likely to deliver benefits to the traveling public in a timely fashion. Scorers will assess readiness and project schedule risks based upon the proposed project schedule and provided documentation. WSDOT will not evaluate any proposals that indicate a need to spend Regional Mobility Grant funds beyond June 30, 2021; two-year projects that don’t deliver public benefits before June 30, 2019; or four-year projects that don’t deliver public benefits before June 30, 2021.</a:t>
            </a:r>
          </a:p>
          <a:p>
            <a:pPr marL="514504" indent="-514504">
              <a:buClr>
                <a:schemeClr val="accent1">
                  <a:lumMod val="50000"/>
                </a:schemeClr>
              </a:buClr>
              <a:buFont typeface="+mj-lt"/>
              <a:buAutoNum type="arabicPeriod"/>
            </a:pPr>
            <a:r>
              <a:rPr lang="en-US" sz="1000" dirty="0"/>
              <a:t>Impact on Congested Corridors (10 points)</a:t>
            </a:r>
            <a:endParaRPr lang="en-US" sz="1000" b="1" dirty="0"/>
          </a:p>
          <a:p>
            <a:r>
              <a:rPr lang="en-US" sz="1000" dirty="0"/>
              <a:t> A project that uses public transportation and/or demand management funds to improve performance and reduce person delay within a congested corridor or at a congested location. </a:t>
            </a:r>
          </a:p>
          <a:p>
            <a:pPr marL="514504" indent="-514504">
              <a:buClr>
                <a:schemeClr val="accent1">
                  <a:lumMod val="50000"/>
                </a:schemeClr>
              </a:buClr>
              <a:buFont typeface="+mj-lt"/>
              <a:buAutoNum type="arabicPeriod"/>
            </a:pPr>
            <a:r>
              <a:rPr lang="en-US" sz="1000" dirty="0"/>
              <a:t>System Integration (10 points)</a:t>
            </a:r>
          </a:p>
          <a:p>
            <a:r>
              <a:rPr lang="en-US" sz="1050" dirty="0"/>
              <a:t>Projects that provide documentation to indicate coordination among jurisdictions and improve:</a:t>
            </a:r>
          </a:p>
          <a:p>
            <a:pPr marL="651705" lvl="1" indent="-285836"/>
            <a:r>
              <a:rPr lang="en-US" sz="1050" dirty="0"/>
              <a:t>Multimodal connections and service.</a:t>
            </a:r>
          </a:p>
          <a:p>
            <a:pPr marL="651705" lvl="1" indent="-285836"/>
            <a:r>
              <a:rPr lang="en-US" sz="1050" dirty="0"/>
              <a:t>Connections between counties or urban centers.</a:t>
            </a:r>
          </a:p>
          <a:p>
            <a:pPr marL="651705" lvl="1" indent="-285836"/>
            <a:r>
              <a:rPr lang="en-US" sz="1050" dirty="0"/>
              <a:t>The use of demand-management strategies to leverage existing services and programs, including Growth and Transportation Efficiency Center programs.</a:t>
            </a:r>
            <a:endParaRPr lang="en-US" sz="1000" dirty="0"/>
          </a:p>
          <a:p>
            <a:pPr marL="514504" indent="-514504">
              <a:buClr>
                <a:schemeClr val="accent1">
                  <a:lumMod val="50000"/>
                </a:schemeClr>
              </a:buClr>
              <a:buFont typeface="+mj-lt"/>
              <a:buAutoNum type="arabicPeriod"/>
            </a:pPr>
            <a:r>
              <a:rPr lang="en-US" sz="1000" dirty="0"/>
              <a:t>Performance (10 points)</a:t>
            </a:r>
          </a:p>
          <a:p>
            <a:pPr defTabSz="914674">
              <a:defRPr/>
            </a:pPr>
            <a:r>
              <a:rPr lang="en-US" sz="1000" dirty="0"/>
              <a:t>This is a measure of how a proposed project’s reductions in VMT and VT compare with its costs and useful life.  It is calculated based on the project’s annualized cost in terms of its useful life, divided by its annualized VMT and VT reductions.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12</a:t>
            </a:fld>
            <a:endParaRPr lang="en-US"/>
          </a:p>
        </p:txBody>
      </p:sp>
    </p:spTree>
    <p:extLst>
      <p:ext uri="{BB962C8B-B14F-4D97-AF65-F5344CB8AC3E}">
        <p14:creationId xmlns:p14="http://schemas.microsoft.com/office/powerpoint/2010/main" val="1818297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of these projects scored in the HIGH category for project performance. This means that evaluators were only able to give them scores between 7-10.</a:t>
            </a:r>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13</a:t>
            </a:fld>
            <a:endParaRPr lang="en-US"/>
          </a:p>
        </p:txBody>
      </p:sp>
    </p:spTree>
    <p:extLst>
      <p:ext uri="{BB962C8B-B14F-4D97-AF65-F5344CB8AC3E}">
        <p14:creationId xmlns:p14="http://schemas.microsoft.com/office/powerpoint/2010/main" val="2076990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process today is</a:t>
            </a:r>
            <a:r>
              <a:rPr lang="en-US" baseline="0" dirty="0"/>
              <a:t> about gathering ideas that WSDOT can review to enhance or augment the Regional Mobility Grant Program to better incorporate Transit Demand Management into the program. </a:t>
            </a:r>
            <a:r>
              <a:rPr lang="en-US" dirty="0"/>
              <a:t>All of the recommendations that come from this committee will need to be vetted</a:t>
            </a:r>
            <a:r>
              <a:rPr lang="en-US" baseline="0" dirty="0"/>
              <a:t> and analyzed by WSDOT to determine if and how the recommendation could be implemented. In some cases this will involve discussions about </a:t>
            </a:r>
          </a:p>
          <a:p>
            <a:r>
              <a:rPr lang="en-US" baseline="0" dirty="0"/>
              <a:t>resource allocation, </a:t>
            </a:r>
          </a:p>
          <a:p>
            <a:r>
              <a:rPr lang="en-US" baseline="0" dirty="0"/>
              <a:t>political considerations and </a:t>
            </a:r>
          </a:p>
          <a:p>
            <a:r>
              <a:rPr lang="en-US" baseline="0" dirty="0"/>
              <a:t>discussions with partners</a:t>
            </a:r>
          </a:p>
          <a:p>
            <a:endParaRPr lang="en-US" baseline="0" dirty="0"/>
          </a:p>
          <a:p>
            <a:r>
              <a:rPr lang="en-US" baseline="0" dirty="0"/>
              <a:t>that will need to occur before any formal action is taken. </a:t>
            </a:r>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14</a:t>
            </a:fld>
            <a:endParaRPr lang="en-US"/>
          </a:p>
        </p:txBody>
      </p:sp>
    </p:spTree>
    <p:extLst>
      <p:ext uri="{BB962C8B-B14F-4D97-AF65-F5344CB8AC3E}">
        <p14:creationId xmlns:p14="http://schemas.microsoft.com/office/powerpoint/2010/main" val="1098119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15</a:t>
            </a:fld>
            <a:endParaRPr lang="en-US"/>
          </a:p>
        </p:txBody>
      </p:sp>
    </p:spTree>
    <p:extLst>
      <p:ext uri="{BB962C8B-B14F-4D97-AF65-F5344CB8AC3E}">
        <p14:creationId xmlns:p14="http://schemas.microsoft.com/office/powerpoint/2010/main" val="4146302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Grants Program Advisory Committee was once an appointed group of people that deliberated about our grant programs. And initially, this process was focused on our Consolidated Grants programs that focus on human service needs. </a:t>
            </a:r>
          </a:p>
          <a:p>
            <a:r>
              <a:rPr lang="en-US" dirty="0"/>
              <a:t>We use this process to examine our grants programs and get feedback about how we can improve our programs to best meet the needs of communities while still maintaining the original intent of the grant.</a:t>
            </a:r>
          </a:p>
          <a:p>
            <a:endParaRPr lang="en-US" dirty="0"/>
          </a:p>
          <a:p>
            <a:r>
              <a:rPr lang="en-US" dirty="0"/>
              <a:t>We recognize that the needs of communities change. And the needs of the State change so we need our grant programs to continuously improve to keep with the changing trends and needs.</a:t>
            </a:r>
          </a:p>
          <a:p>
            <a:endParaRPr lang="en-US" dirty="0"/>
          </a:p>
          <a:p>
            <a:r>
              <a:rPr lang="en-US" dirty="0"/>
              <a:t>Today the feedback process includes all of our grant programs, including the Regional Mobility Grant program which we’ll talk about later today.</a:t>
            </a:r>
          </a:p>
          <a:p>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2</a:t>
            </a:fld>
            <a:endParaRPr lang="en-US"/>
          </a:p>
        </p:txBody>
      </p:sp>
    </p:spTree>
    <p:extLst>
      <p:ext uri="{BB962C8B-B14F-4D97-AF65-F5344CB8AC3E}">
        <p14:creationId xmlns:p14="http://schemas.microsoft.com/office/powerpoint/2010/main" val="1256843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2019, the PTD went around the state to gather input about our programs to influence the 21-23 biennium.</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3</a:t>
            </a:fld>
            <a:endParaRPr lang="en-US"/>
          </a:p>
        </p:txBody>
      </p:sp>
    </p:spTree>
    <p:extLst>
      <p:ext uri="{BB962C8B-B14F-4D97-AF65-F5344CB8AC3E}">
        <p14:creationId xmlns:p14="http://schemas.microsoft.com/office/powerpoint/2010/main" val="956203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We’re conduct</a:t>
            </a:r>
            <a:r>
              <a:rPr lang="en-US" baseline="0" dirty="0"/>
              <a:t>ing this outreach today to talk about</a:t>
            </a:r>
            <a:r>
              <a:rPr lang="en-US" dirty="0"/>
              <a:t> alignment of our grant programs with the agency strategic goal of Practical Solutions.  </a:t>
            </a:r>
          </a:p>
          <a:p>
            <a:r>
              <a:rPr lang="en-US" dirty="0"/>
              <a:t>Providing feedback through our GPAC process allows the Public Transportation Division to continuously improve our programs, making sure that we are in alignment with the agency and addressing mobility needs. </a:t>
            </a:r>
          </a:p>
          <a:p>
            <a:r>
              <a:rPr lang="en-US" dirty="0"/>
              <a:t>Another goal of the GPAC is to improve communication between transportation partners that have a stake in a transportation system that performs well.</a:t>
            </a:r>
          </a:p>
          <a:p>
            <a:endParaRPr lang="en-US" dirty="0"/>
          </a:p>
          <a:p>
            <a:r>
              <a:rPr lang="en-US" dirty="0"/>
              <a:t>As a result of conducting outreach, our division is able to garner increased consent on decisions that are made,</a:t>
            </a:r>
          </a:p>
          <a:p>
            <a:r>
              <a:rPr lang="en-US" dirty="0"/>
              <a:t>We have projects that are more thoroughly vetted by partners, and thereby have the support of many.</a:t>
            </a:r>
          </a:p>
          <a:p>
            <a:r>
              <a:rPr lang="en-US" dirty="0"/>
              <a:t>The PTD is able to streamline our administrative processes.</a:t>
            </a:r>
          </a:p>
          <a:p>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4</a:t>
            </a:fld>
            <a:endParaRPr lang="en-US"/>
          </a:p>
        </p:txBody>
      </p:sp>
    </p:spTree>
    <p:extLst>
      <p:ext uri="{BB962C8B-B14F-4D97-AF65-F5344CB8AC3E}">
        <p14:creationId xmlns:p14="http://schemas.microsoft.com/office/powerpoint/2010/main" val="3016404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5</a:t>
            </a:fld>
            <a:endParaRPr lang="en-US"/>
          </a:p>
        </p:txBody>
      </p:sp>
    </p:spTree>
    <p:extLst>
      <p:ext uri="{BB962C8B-B14F-4D97-AF65-F5344CB8AC3E}">
        <p14:creationId xmlns:p14="http://schemas.microsoft.com/office/powerpoint/2010/main" val="4082497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talk about the RMG Program. The purpose of this program is to improve connectivity between counties and population centers, reduce transportation delay and thereby increase the efficiency of the transportation system.</a:t>
            </a:r>
          </a:p>
          <a:p>
            <a:endParaRPr lang="en-US" dirty="0"/>
          </a:p>
          <a:p>
            <a:r>
              <a:rPr lang="en-US" dirty="0"/>
              <a:t>Specifically, when we talk about ways to improve the transportation system using the existing infrastructure before making capacity improvements, Transportation Demand management is a natural fit for this discussion.</a:t>
            </a:r>
          </a:p>
          <a:p>
            <a:r>
              <a:rPr lang="en-US" dirty="0"/>
              <a:t>The Regional Mobility Grant programs offers one way for this to happen as we will talk about in a little bit.</a:t>
            </a:r>
          </a:p>
          <a:p>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6</a:t>
            </a:fld>
            <a:endParaRPr lang="en-US"/>
          </a:p>
        </p:txBody>
      </p:sp>
    </p:spTree>
    <p:extLst>
      <p:ext uri="{BB962C8B-B14F-4D97-AF65-F5344CB8AC3E}">
        <p14:creationId xmlns:p14="http://schemas.microsoft.com/office/powerpoint/2010/main" val="3081672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TDM behavior projects fit within the scope of operating and capital.</a:t>
            </a:r>
            <a:endParaRPr lang="en-US"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7</a:t>
            </a:fld>
            <a:endParaRPr lang="en-US"/>
          </a:p>
        </p:txBody>
      </p:sp>
    </p:spTree>
    <p:extLst>
      <p:ext uri="{BB962C8B-B14F-4D97-AF65-F5344CB8AC3E}">
        <p14:creationId xmlns:p14="http://schemas.microsoft.com/office/powerpoint/2010/main" val="133616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8</a:t>
            </a:fld>
            <a:endParaRPr lang="en-US"/>
          </a:p>
        </p:txBody>
      </p:sp>
    </p:spTree>
    <p:extLst>
      <p:ext uri="{BB962C8B-B14F-4D97-AF65-F5344CB8AC3E}">
        <p14:creationId xmlns:p14="http://schemas.microsoft.com/office/powerpoint/2010/main" val="299216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769938"/>
            <a:ext cx="4657725" cy="3492500"/>
          </a:xfrm>
        </p:spPr>
      </p:sp>
      <p:sp>
        <p:nvSpPr>
          <p:cNvPr id="3" name="Notes Placeholder 2"/>
          <p:cNvSpPr>
            <a:spLocks noGrp="1"/>
          </p:cNvSpPr>
          <p:nvPr>
            <p:ph type="body" idx="1"/>
          </p:nvPr>
        </p:nvSpPr>
        <p:spPr/>
        <p:txBody>
          <a:bodyPr/>
          <a:lstStyle/>
          <a:p>
            <a:r>
              <a:rPr lang="en-US" dirty="0"/>
              <a:t>Basically a scope of work and project summary</a:t>
            </a:r>
          </a:p>
          <a:p>
            <a:endParaRPr lang="en-US" dirty="0"/>
          </a:p>
          <a:p>
            <a:r>
              <a:rPr lang="en-US" dirty="0"/>
              <a:t>Each of these project proposals</a:t>
            </a:r>
            <a:r>
              <a:rPr lang="en-US" baseline="0" dirty="0"/>
              <a:t> has the review of State </a:t>
            </a:r>
            <a:r>
              <a:rPr lang="en-US" b="1" baseline="0" dirty="0"/>
              <a:t>engineers</a:t>
            </a:r>
            <a:r>
              <a:rPr lang="en-US" baseline="0" dirty="0"/>
              <a:t> and </a:t>
            </a:r>
            <a:r>
              <a:rPr lang="en-US" b="1" baseline="0" dirty="0"/>
              <a:t>planners</a:t>
            </a:r>
            <a:r>
              <a:rPr lang="en-US" baseline="0" dirty="0"/>
              <a:t>.</a:t>
            </a:r>
          </a:p>
          <a:p>
            <a:endParaRPr lang="en-US" baseline="0" dirty="0"/>
          </a:p>
          <a:p>
            <a:r>
              <a:rPr lang="en-US" baseline="0" dirty="0"/>
              <a:t>They are being reviewed for</a:t>
            </a:r>
          </a:p>
          <a:p>
            <a:r>
              <a:rPr lang="en-US" dirty="0"/>
              <a:t>	modal integration</a:t>
            </a:r>
          </a:p>
          <a:p>
            <a:r>
              <a:rPr lang="en-US" baseline="0" dirty="0"/>
              <a:t>	consistency</a:t>
            </a:r>
            <a:r>
              <a:rPr lang="en-US" dirty="0"/>
              <a:t> with other plans</a:t>
            </a:r>
          </a:p>
          <a:p>
            <a:r>
              <a:rPr lang="en-US" baseline="0" dirty="0"/>
              <a:t>	conflicts</a:t>
            </a:r>
            <a:r>
              <a:rPr lang="en-US" dirty="0"/>
              <a:t> with existing and planned projects</a:t>
            </a:r>
          </a:p>
          <a:p>
            <a:r>
              <a:rPr lang="en-US" baseline="0" dirty="0"/>
              <a:t>	</a:t>
            </a:r>
            <a:r>
              <a:rPr lang="en-US" dirty="0"/>
              <a:t>leveraging existing projects</a:t>
            </a:r>
          </a:p>
          <a:p>
            <a:r>
              <a:rPr lang="en-US" dirty="0"/>
              <a:t>	partnership opportunities</a:t>
            </a:r>
          </a:p>
          <a:p>
            <a:r>
              <a:rPr lang="en-US" baseline="0" dirty="0"/>
              <a:t>	timeline</a:t>
            </a:r>
            <a:r>
              <a:rPr lang="en-US" dirty="0"/>
              <a:t> gaps or opportunities for efficiency</a:t>
            </a:r>
            <a:endParaRPr lang="en-US" baseline="0" dirty="0"/>
          </a:p>
        </p:txBody>
      </p:sp>
      <p:sp>
        <p:nvSpPr>
          <p:cNvPr id="4" name="Slide Number Placeholder 3"/>
          <p:cNvSpPr>
            <a:spLocks noGrp="1"/>
          </p:cNvSpPr>
          <p:nvPr>
            <p:ph type="sldNum" sz="quarter" idx="10"/>
          </p:nvPr>
        </p:nvSpPr>
        <p:spPr/>
        <p:txBody>
          <a:bodyPr/>
          <a:lstStyle/>
          <a:p>
            <a:pPr>
              <a:defRPr/>
            </a:pPr>
            <a:fld id="{DBCDC475-BD9A-4C4C-9E91-34CA21719164}" type="slidenum">
              <a:rPr lang="en-US" smtClean="0"/>
              <a:pPr>
                <a:defRPr/>
              </a:pPr>
              <a:t>9</a:t>
            </a:fld>
            <a:endParaRPr lang="en-US"/>
          </a:p>
        </p:txBody>
      </p:sp>
    </p:spTree>
    <p:extLst>
      <p:ext uri="{BB962C8B-B14F-4D97-AF65-F5344CB8AC3E}">
        <p14:creationId xmlns:p14="http://schemas.microsoft.com/office/powerpoint/2010/main" val="266296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424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hoto with Caption Abov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550362"/>
            <a:ext cx="5486400" cy="566738"/>
          </a:xfrm>
          <a:prstGeom prst="rect">
            <a:avLst/>
          </a:prstGeom>
        </p:spPr>
        <p:txBody>
          <a:bodyPr anchor="b"/>
          <a:lstStyle>
            <a:lvl1pPr marL="0" marR="0" indent="0" algn="l" defTabSz="457200" rtl="0" eaLnBrk="0" fontAlgn="base" latinLnBrk="0" hangingPunct="0">
              <a:lnSpc>
                <a:spcPct val="100000"/>
              </a:lnSpc>
              <a:spcBef>
                <a:spcPct val="0"/>
              </a:spcBef>
              <a:spcAft>
                <a:spcPct val="0"/>
              </a:spcAft>
              <a:buClrTx/>
              <a:buSzTx/>
              <a:buFontTx/>
              <a:buNone/>
              <a:tabLst/>
              <a:defRPr lang="en-US" sz="2000" b="1" kern="1200" dirty="0">
                <a:solidFill>
                  <a:srgbClr val="1D7D5B"/>
                </a:solidFill>
                <a:latin typeface="Arial Black"/>
                <a:ea typeface="+mj-ea"/>
                <a:cs typeface="Arial Black"/>
              </a:defRPr>
            </a:lvl1pPr>
          </a:lstStyle>
          <a:p>
            <a:r>
              <a:rPr lang="en-US" dirty="0"/>
              <a:t>TITLE HERE</a:t>
            </a:r>
          </a:p>
        </p:txBody>
      </p:sp>
      <p:sp>
        <p:nvSpPr>
          <p:cNvPr id="3" name="Picture Placeholder 2"/>
          <p:cNvSpPr>
            <a:spLocks noGrp="1"/>
          </p:cNvSpPr>
          <p:nvPr>
            <p:ph type="pic" idx="1"/>
          </p:nvPr>
        </p:nvSpPr>
        <p:spPr>
          <a:xfrm>
            <a:off x="1792288" y="2007499"/>
            <a:ext cx="5486400" cy="4114800"/>
          </a:xfrm>
          <a:prstGeom prst="rect">
            <a:avLst/>
          </a:prstGeom>
        </p:spPr>
        <p:txBody>
          <a:bodyPr rtlCol="0">
            <a:normAutofit/>
          </a:bodyPr>
          <a:lstStyle>
            <a:lvl1pPr marL="0" indent="0">
              <a:buNone/>
              <a:defRPr lang="en-US" sz="1600" kern="1200" noProof="0" dirty="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lvl="0" indent="0" algn="l" defTabSz="457200" rtl="0" eaLnBrk="0" fontAlgn="base" hangingPunct="0">
              <a:spcBef>
                <a:spcPct val="20000"/>
              </a:spcBef>
              <a:spcAft>
                <a:spcPct val="0"/>
              </a:spcAft>
              <a:buFont typeface="Arial" charset="0"/>
              <a:buNone/>
            </a:pPr>
            <a:r>
              <a:rPr lang="en-US" noProof="0" dirty="0"/>
              <a:t>Click icon to add picture</a:t>
            </a:r>
          </a:p>
        </p:txBody>
      </p:sp>
      <p:sp>
        <p:nvSpPr>
          <p:cNvPr id="4" name="Text Placeholder 3"/>
          <p:cNvSpPr>
            <a:spLocks noGrp="1"/>
          </p:cNvSpPr>
          <p:nvPr>
            <p:ph type="body" sz="half" idx="2" hasCustomPrompt="1"/>
          </p:nvPr>
        </p:nvSpPr>
        <p:spPr>
          <a:xfrm>
            <a:off x="1792288" y="1117100"/>
            <a:ext cx="5486400" cy="804862"/>
          </a:xfrm>
          <a:prstGeom prst="rect">
            <a:avLst/>
          </a:prstGeo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Content can go here.</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191936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hoto on Left Content on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40421" y="506501"/>
            <a:ext cx="3791764" cy="595917"/>
          </a:xfrm>
          <a:prstGeom prst="rect">
            <a:avLst/>
          </a:prstGeom>
        </p:spPr>
        <p:txBody>
          <a:bodyPr anchor="b"/>
          <a:lstStyle>
            <a:lvl1pPr marL="0" marR="0" indent="0" algn="l" defTabSz="457200" rtl="0" eaLnBrk="0" fontAlgn="base" latinLnBrk="0" hangingPunct="0">
              <a:lnSpc>
                <a:spcPct val="100000"/>
              </a:lnSpc>
              <a:spcBef>
                <a:spcPct val="0"/>
              </a:spcBef>
              <a:spcAft>
                <a:spcPct val="0"/>
              </a:spcAft>
              <a:buClrTx/>
              <a:buSzTx/>
              <a:buFontTx/>
              <a:buNone/>
              <a:tabLst/>
              <a:defRPr lang="en-US" sz="2000" b="1" kern="1200" dirty="0">
                <a:solidFill>
                  <a:srgbClr val="1D7D5B"/>
                </a:solidFill>
                <a:latin typeface="Arial Black"/>
                <a:ea typeface="+mj-ea"/>
                <a:cs typeface="Arial Black"/>
              </a:defRPr>
            </a:lvl1pPr>
          </a:lstStyle>
          <a:p>
            <a:r>
              <a:rPr lang="en-US" dirty="0"/>
              <a:t>TITLE HERE</a:t>
            </a:r>
          </a:p>
        </p:txBody>
      </p:sp>
      <p:sp>
        <p:nvSpPr>
          <p:cNvPr id="3" name="Picture Placeholder 2"/>
          <p:cNvSpPr>
            <a:spLocks noGrp="1"/>
          </p:cNvSpPr>
          <p:nvPr>
            <p:ph type="pic" idx="1"/>
          </p:nvPr>
        </p:nvSpPr>
        <p:spPr>
          <a:xfrm>
            <a:off x="434223" y="517343"/>
            <a:ext cx="4021699" cy="5538688"/>
          </a:xfrm>
          <a:prstGeom prst="rect">
            <a:avLst/>
          </a:prstGeom>
        </p:spPr>
        <p:txBody>
          <a:bodyPr rtlCol="0">
            <a:normAutofit/>
          </a:bodyPr>
          <a:lstStyle>
            <a:lvl1pPr marL="0" indent="0">
              <a:buNone/>
              <a:defRPr lang="en-US" sz="1600" kern="1200" noProof="0" dirty="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lvl="0" indent="0" algn="l" defTabSz="457200" rtl="0" eaLnBrk="0" fontAlgn="base" hangingPunct="0">
              <a:spcBef>
                <a:spcPct val="20000"/>
              </a:spcBef>
              <a:spcAft>
                <a:spcPct val="0"/>
              </a:spcAft>
              <a:buFont typeface="Arial" charset="0"/>
              <a:buNone/>
            </a:pPr>
            <a:r>
              <a:rPr lang="en-US" noProof="0" dirty="0"/>
              <a:t>Click icon to add picture</a:t>
            </a:r>
          </a:p>
        </p:txBody>
      </p:sp>
      <p:sp>
        <p:nvSpPr>
          <p:cNvPr id="4" name="Text Placeholder 3"/>
          <p:cNvSpPr>
            <a:spLocks noGrp="1"/>
          </p:cNvSpPr>
          <p:nvPr>
            <p:ph type="body" sz="half" idx="2" hasCustomPrompt="1"/>
          </p:nvPr>
        </p:nvSpPr>
        <p:spPr>
          <a:xfrm>
            <a:off x="4940421" y="1102417"/>
            <a:ext cx="3791763" cy="4960953"/>
          </a:xfrm>
          <a:prstGeom prst="rect">
            <a:avLst/>
          </a:prstGeom>
        </p:spPr>
        <p:txBody>
          <a:bodyPr/>
          <a:lstStyle>
            <a:lvl1pPr marL="0" indent="0">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Content can go here.</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2083504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Photos on Left Content on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940421" y="506501"/>
            <a:ext cx="3791764" cy="595917"/>
          </a:xfrm>
          <a:prstGeom prst="rect">
            <a:avLst/>
          </a:prstGeom>
        </p:spPr>
        <p:txBody>
          <a:bodyPr anchor="b"/>
          <a:lstStyle>
            <a:lvl1pPr marL="0" marR="0" indent="0" algn="l" defTabSz="457200" rtl="0" eaLnBrk="0" fontAlgn="base" latinLnBrk="0" hangingPunct="0">
              <a:lnSpc>
                <a:spcPct val="100000"/>
              </a:lnSpc>
              <a:spcBef>
                <a:spcPct val="0"/>
              </a:spcBef>
              <a:spcAft>
                <a:spcPct val="0"/>
              </a:spcAft>
              <a:buClrTx/>
              <a:buSzTx/>
              <a:buFontTx/>
              <a:buNone/>
              <a:tabLst/>
              <a:defRPr lang="en-US" sz="2000" b="1" kern="1200" dirty="0">
                <a:solidFill>
                  <a:srgbClr val="1D7D5B"/>
                </a:solidFill>
                <a:latin typeface="Arial Black"/>
                <a:ea typeface="+mj-ea"/>
                <a:cs typeface="Arial Black"/>
              </a:defRPr>
            </a:lvl1pPr>
          </a:lstStyle>
          <a:p>
            <a:r>
              <a:rPr lang="en-US" dirty="0"/>
              <a:t>TITLE HERE</a:t>
            </a:r>
          </a:p>
        </p:txBody>
      </p:sp>
      <p:sp>
        <p:nvSpPr>
          <p:cNvPr id="3" name="Picture Placeholder 2"/>
          <p:cNvSpPr>
            <a:spLocks noGrp="1"/>
          </p:cNvSpPr>
          <p:nvPr>
            <p:ph type="pic" idx="1"/>
          </p:nvPr>
        </p:nvSpPr>
        <p:spPr>
          <a:xfrm>
            <a:off x="434223" y="517343"/>
            <a:ext cx="4021699" cy="2705201"/>
          </a:xfrm>
          <a:prstGeom prst="rect">
            <a:avLst/>
          </a:prstGeom>
        </p:spPr>
        <p:txBody>
          <a:bodyPr rtlCol="0">
            <a:normAutofit/>
          </a:bodyPr>
          <a:lstStyle>
            <a:lvl1pPr marL="0" indent="0">
              <a:buNone/>
              <a:defRPr lang="en-US" sz="1600" kern="1200" noProof="0" dirty="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lvl="0" indent="0" algn="l" defTabSz="457200" rtl="0" eaLnBrk="0" fontAlgn="base" hangingPunct="0">
              <a:spcBef>
                <a:spcPct val="20000"/>
              </a:spcBef>
              <a:spcAft>
                <a:spcPct val="0"/>
              </a:spcAft>
              <a:buFont typeface="Arial" charset="0"/>
              <a:buNone/>
            </a:pPr>
            <a:r>
              <a:rPr lang="en-US" noProof="0" dirty="0"/>
              <a:t>Click icon to add picture</a:t>
            </a:r>
          </a:p>
        </p:txBody>
      </p:sp>
      <p:sp>
        <p:nvSpPr>
          <p:cNvPr id="4" name="Text Placeholder 3"/>
          <p:cNvSpPr>
            <a:spLocks noGrp="1"/>
          </p:cNvSpPr>
          <p:nvPr>
            <p:ph type="body" sz="half" idx="2" hasCustomPrompt="1"/>
          </p:nvPr>
        </p:nvSpPr>
        <p:spPr>
          <a:xfrm>
            <a:off x="4940421" y="1102417"/>
            <a:ext cx="3791763" cy="4960953"/>
          </a:xfrm>
          <a:prstGeom prst="rect">
            <a:avLst/>
          </a:prstGeom>
        </p:spPr>
        <p:txBody>
          <a:bodyPr/>
          <a:lstStyle>
            <a:lvl1pPr marL="0" indent="0">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Content can go here.</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
        <p:nvSpPr>
          <p:cNvPr id="7" name="Picture Placeholder 2"/>
          <p:cNvSpPr>
            <a:spLocks noGrp="1"/>
          </p:cNvSpPr>
          <p:nvPr>
            <p:ph type="pic" idx="13"/>
          </p:nvPr>
        </p:nvSpPr>
        <p:spPr>
          <a:xfrm>
            <a:off x="432464" y="3354676"/>
            <a:ext cx="4021699" cy="2706944"/>
          </a:xfrm>
          <a:prstGeom prst="rect">
            <a:avLst/>
          </a:prstGeom>
        </p:spPr>
        <p:txBody>
          <a:bodyPr rtlCol="0">
            <a:normAutofit/>
          </a:bodyPr>
          <a:lstStyle>
            <a:lvl1pPr marL="0" indent="0">
              <a:buNone/>
              <a:defRPr lang="en-US" sz="1600" kern="1200" noProof="0" dirty="0" smtClean="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2472694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on Top, Three Photos on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3112" y="506501"/>
            <a:ext cx="8295209" cy="595917"/>
          </a:xfrm>
          <a:prstGeom prst="rect">
            <a:avLst/>
          </a:prstGeom>
        </p:spPr>
        <p:txBody>
          <a:bodyPr anchor="b"/>
          <a:lstStyle>
            <a:lvl1pPr marL="0" marR="0" indent="0" algn="l" defTabSz="457200" rtl="0" eaLnBrk="0" fontAlgn="base" latinLnBrk="0" hangingPunct="0">
              <a:lnSpc>
                <a:spcPct val="100000"/>
              </a:lnSpc>
              <a:spcBef>
                <a:spcPct val="0"/>
              </a:spcBef>
              <a:spcAft>
                <a:spcPct val="0"/>
              </a:spcAft>
              <a:buClrTx/>
              <a:buSzTx/>
              <a:buFontTx/>
              <a:buNone/>
              <a:tabLst/>
              <a:defRPr lang="en-US" sz="2000" b="1" kern="1200" dirty="0">
                <a:solidFill>
                  <a:srgbClr val="1D7D5B"/>
                </a:solidFill>
                <a:latin typeface="Arial Black"/>
                <a:ea typeface="+mj-ea"/>
                <a:cs typeface="Arial Black"/>
              </a:defRPr>
            </a:lvl1pPr>
          </a:lstStyle>
          <a:p>
            <a:r>
              <a:rPr lang="en-US" dirty="0"/>
              <a:t>TITLE HERE</a:t>
            </a:r>
          </a:p>
        </p:txBody>
      </p:sp>
      <p:sp>
        <p:nvSpPr>
          <p:cNvPr id="4" name="Text Placeholder 3"/>
          <p:cNvSpPr>
            <a:spLocks noGrp="1"/>
          </p:cNvSpPr>
          <p:nvPr>
            <p:ph type="body" sz="half" idx="2" hasCustomPrompt="1"/>
          </p:nvPr>
        </p:nvSpPr>
        <p:spPr>
          <a:xfrm>
            <a:off x="433113" y="1262591"/>
            <a:ext cx="8295209" cy="3156479"/>
          </a:xfrm>
          <a:prstGeom prst="rect">
            <a:avLst/>
          </a:prstGeo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Content can go here.</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
        <p:nvSpPr>
          <p:cNvPr id="7" name="Picture Placeholder 2"/>
          <p:cNvSpPr>
            <a:spLocks noGrp="1"/>
          </p:cNvSpPr>
          <p:nvPr>
            <p:ph type="pic" idx="13"/>
          </p:nvPr>
        </p:nvSpPr>
        <p:spPr>
          <a:xfrm>
            <a:off x="3368822" y="4556787"/>
            <a:ext cx="2430483" cy="1497489"/>
          </a:xfrm>
          <a:prstGeom prst="rect">
            <a:avLst/>
          </a:prstGeom>
        </p:spPr>
        <p:txBody>
          <a:bodyPr rtlCol="0">
            <a:normAutofit/>
          </a:bodyPr>
          <a:lstStyle>
            <a:lvl1pPr marL="0" indent="0">
              <a:buNone/>
              <a:defRPr lang="en-US" sz="1600" kern="1200" noProof="0" dirty="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lvl="0" indent="0" algn="l" defTabSz="457200" rtl="0" eaLnBrk="0" fontAlgn="base" hangingPunct="0">
              <a:spcBef>
                <a:spcPct val="20000"/>
              </a:spcBef>
              <a:spcAft>
                <a:spcPct val="0"/>
              </a:spcAft>
              <a:buFont typeface="Arial" charset="0"/>
              <a:buNone/>
            </a:pPr>
            <a:r>
              <a:rPr lang="en-US" noProof="0" dirty="0"/>
              <a:t>Click icon to add picture</a:t>
            </a:r>
          </a:p>
        </p:txBody>
      </p:sp>
      <p:sp>
        <p:nvSpPr>
          <p:cNvPr id="9" name="Picture Placeholder 2"/>
          <p:cNvSpPr>
            <a:spLocks noGrp="1"/>
          </p:cNvSpPr>
          <p:nvPr>
            <p:ph type="pic" idx="15"/>
          </p:nvPr>
        </p:nvSpPr>
        <p:spPr>
          <a:xfrm>
            <a:off x="423366" y="4555033"/>
            <a:ext cx="2430483" cy="1497489"/>
          </a:xfrm>
          <a:prstGeom prst="rect">
            <a:avLst/>
          </a:prstGeom>
        </p:spPr>
        <p:txBody>
          <a:bodyPr rtlCol="0">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10" name="Picture Placeholder 2"/>
          <p:cNvSpPr>
            <a:spLocks noGrp="1"/>
          </p:cNvSpPr>
          <p:nvPr>
            <p:ph type="pic" idx="16"/>
          </p:nvPr>
        </p:nvSpPr>
        <p:spPr>
          <a:xfrm>
            <a:off x="6296080" y="4555034"/>
            <a:ext cx="2430483" cy="1497489"/>
          </a:xfrm>
          <a:prstGeom prst="rect">
            <a:avLst/>
          </a:prstGeom>
        </p:spPr>
        <p:txBody>
          <a:bodyPr rtlCol="0">
            <a:normAutofit/>
          </a:bodyPr>
          <a:lstStyle>
            <a:lvl1pPr marL="0" indent="0">
              <a:buNone/>
              <a:defRPr lang="en-US" sz="1600" kern="1200" noProof="0" dirty="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lvl="0" indent="0" algn="l" defTabSz="457200" rtl="0" eaLnBrk="0" fontAlgn="base" hangingPunct="0">
              <a:spcBef>
                <a:spcPct val="20000"/>
              </a:spcBef>
              <a:spcAft>
                <a:spcPct val="0"/>
              </a:spcAft>
              <a:buFont typeface="Arial" charset="0"/>
              <a:buNone/>
            </a:pPr>
            <a:r>
              <a:rPr lang="en-US" noProof="0" dirty="0"/>
              <a:t>Click icon to add picture</a:t>
            </a:r>
          </a:p>
        </p:txBody>
      </p:sp>
    </p:spTree>
    <p:extLst>
      <p:ext uri="{BB962C8B-B14F-4D97-AF65-F5344CB8AC3E}">
        <p14:creationId xmlns:p14="http://schemas.microsoft.com/office/powerpoint/2010/main" val="66898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marL="0" marR="0" indent="0" algn="l" defTabSz="457200" rtl="0" eaLnBrk="0" fontAlgn="base" latinLnBrk="0" hangingPunct="0">
              <a:lnSpc>
                <a:spcPct val="100000"/>
              </a:lnSpc>
              <a:spcBef>
                <a:spcPct val="0"/>
              </a:spcBef>
              <a:spcAft>
                <a:spcPct val="0"/>
              </a:spcAft>
              <a:buClrTx/>
              <a:buSzTx/>
              <a:buFontTx/>
              <a:buNone/>
              <a:tabLst/>
              <a:defRPr lang="en-US" sz="3600" b="1" kern="1200" dirty="0">
                <a:solidFill>
                  <a:srgbClr val="1D7D5B"/>
                </a:solidFill>
                <a:latin typeface="Arial Black"/>
                <a:ea typeface="+mj-ea"/>
                <a:cs typeface="Arial Black"/>
              </a:defRPr>
            </a:lvl1pPr>
          </a:lstStyle>
          <a:p>
            <a:r>
              <a:rPr lang="en-US" sz="3600" dirty="0">
                <a:solidFill>
                  <a:srgbClr val="1D7D5B"/>
                </a:solidFill>
                <a:latin typeface="Arial Black"/>
                <a:cs typeface="Arial Black"/>
              </a:rPr>
              <a:t>CLICK TO ADD TITLE</a:t>
            </a:r>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a:defRPr sz="1600"/>
            </a:lvl1pPr>
            <a:lvl2pPr>
              <a:defRPr sz="1600"/>
            </a:lvl2pPr>
            <a:lvl3pPr>
              <a:defRPr sz="1600"/>
            </a:lvl3pPr>
            <a:lvl4pPr>
              <a:defRPr sz="1600"/>
            </a:lvl4pPr>
            <a:lvl5pPr>
              <a:defRPr sz="1600"/>
            </a:lvl5pPr>
          </a:lstStyle>
          <a:p>
            <a:pPr lvl="0"/>
            <a:r>
              <a:rPr lang="en-US" dirty="0"/>
              <a:t>First level of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983610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marL="0" marR="0" indent="0" algn="l" defTabSz="457200" rtl="0" eaLnBrk="0" fontAlgn="base" latinLnBrk="0" hangingPunct="0">
              <a:lnSpc>
                <a:spcPct val="100000"/>
              </a:lnSpc>
              <a:spcBef>
                <a:spcPct val="0"/>
              </a:spcBef>
              <a:spcAft>
                <a:spcPct val="0"/>
              </a:spcAft>
              <a:buClrTx/>
              <a:buSzTx/>
              <a:buFontTx/>
              <a:buNone/>
              <a:tabLst/>
              <a:defRPr lang="en-US" sz="3600" b="1" kern="1200" dirty="0">
                <a:solidFill>
                  <a:srgbClr val="1D7D5B"/>
                </a:solidFill>
                <a:latin typeface="Arial Black"/>
                <a:ea typeface="+mj-ea"/>
                <a:cs typeface="Arial Black"/>
              </a:defRPr>
            </a:lvl1pPr>
          </a:lstStyle>
          <a:p>
            <a:r>
              <a:rPr lang="en-US" sz="3600" dirty="0">
                <a:solidFill>
                  <a:srgbClr val="1D7D5B"/>
                </a:solidFill>
                <a:latin typeface="Arial Black"/>
                <a:cs typeface="Arial Black"/>
              </a:rPr>
              <a:t>CLICK TO ADD TITLE</a:t>
            </a:r>
          </a:p>
        </p:txBody>
      </p:sp>
      <p:sp>
        <p:nvSpPr>
          <p:cNvPr id="3" name="Content Placeholder 2"/>
          <p:cNvSpPr>
            <a:spLocks noGrp="1"/>
          </p:cNvSpPr>
          <p:nvPr>
            <p:ph idx="1" hasCustomPrompt="1"/>
          </p:nvPr>
        </p:nvSpPr>
        <p:spPr>
          <a:xfrm>
            <a:off x="457200" y="1600200"/>
            <a:ext cx="8229600" cy="4525963"/>
          </a:xfrm>
          <a:prstGeom prst="rect">
            <a:avLst/>
          </a:prstGeom>
        </p:spPr>
        <p:txBody>
          <a:bodyPr/>
          <a:lstStyle>
            <a:lvl1pPr>
              <a:defRPr sz="1600"/>
            </a:lvl1pPr>
            <a:lvl2pPr>
              <a:defRPr sz="1600"/>
            </a:lvl2pPr>
            <a:lvl3pPr>
              <a:defRPr sz="1600"/>
            </a:lvl3pPr>
            <a:lvl4pPr>
              <a:defRPr sz="1600"/>
            </a:lvl4pPr>
            <a:lvl5pPr>
              <a:defRPr sz="1600"/>
            </a:lvl5pPr>
          </a:lstStyle>
          <a:p>
            <a:pPr lvl="0"/>
            <a:r>
              <a:rPr lang="en-US" dirty="0"/>
              <a:t>First level of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362257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marL="0" marR="0" indent="0" algn="l" defTabSz="457200" rtl="0" eaLnBrk="0" fontAlgn="base" latinLnBrk="0" hangingPunct="0">
              <a:lnSpc>
                <a:spcPct val="100000"/>
              </a:lnSpc>
              <a:spcBef>
                <a:spcPct val="0"/>
              </a:spcBef>
              <a:spcAft>
                <a:spcPct val="0"/>
              </a:spcAft>
              <a:buClrTx/>
              <a:buSzTx/>
              <a:buFontTx/>
              <a:buNone/>
              <a:tabLst/>
              <a:defRPr lang="en-US" sz="3600" b="1" kern="1200" dirty="0">
                <a:solidFill>
                  <a:srgbClr val="1D7D5B"/>
                </a:solidFill>
                <a:latin typeface="Arial Black"/>
                <a:ea typeface="+mj-ea"/>
                <a:cs typeface="Arial Black"/>
              </a:defRPr>
            </a:lvl1pPr>
          </a:lstStyle>
          <a:p>
            <a:r>
              <a:rPr lang="en-US" sz="3600" dirty="0">
                <a:solidFill>
                  <a:srgbClr val="1D7D5B"/>
                </a:solidFill>
                <a:latin typeface="Arial Black"/>
                <a:cs typeface="Arial Black"/>
              </a:rPr>
              <a:t>CLICK TO ADD TITLE</a:t>
            </a:r>
            <a:endParaRPr lang="en-US" dirty="0"/>
          </a:p>
        </p:txBody>
      </p:sp>
      <p:sp>
        <p:nvSpPr>
          <p:cNvPr id="3" name="Content Placeholder 2"/>
          <p:cNvSpPr>
            <a:spLocks noGrp="1"/>
          </p:cNvSpPr>
          <p:nvPr>
            <p:ph sz="half" idx="1" hasCustomPrompt="1"/>
          </p:nvPr>
        </p:nvSpPr>
        <p:spPr>
          <a:xfrm>
            <a:off x="457200" y="1600200"/>
            <a:ext cx="4038600" cy="4525963"/>
          </a:xfrm>
          <a:prstGeom prst="rect">
            <a:avLst/>
          </a:prstGeom>
        </p:spPr>
        <p:txBody>
          <a:bodyPr/>
          <a:lstStyle>
            <a:lvl1pPr>
              <a:defRPr sz="1600" baseline="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First level of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600200"/>
            <a:ext cx="4038600" cy="4525963"/>
          </a:xfrm>
          <a:prstGeom prst="rect">
            <a:avLst/>
          </a:prstGeo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First level of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90396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marL="0" marR="0" indent="0" algn="l" defTabSz="457200" rtl="0" eaLnBrk="0" fontAlgn="base" latinLnBrk="0" hangingPunct="0">
              <a:lnSpc>
                <a:spcPct val="100000"/>
              </a:lnSpc>
              <a:spcBef>
                <a:spcPct val="0"/>
              </a:spcBef>
              <a:spcAft>
                <a:spcPct val="0"/>
              </a:spcAft>
              <a:buClrTx/>
              <a:buSzTx/>
              <a:buFontTx/>
              <a:buNone/>
              <a:tabLst/>
              <a:defRPr lang="en-US" sz="3600" b="1" kern="1200" dirty="0">
                <a:solidFill>
                  <a:srgbClr val="1D7D5B"/>
                </a:solidFill>
                <a:latin typeface="Arial Black"/>
                <a:ea typeface="+mj-ea"/>
                <a:cs typeface="Arial Black"/>
              </a:defRPr>
            </a:lvl1pPr>
          </a:lstStyle>
          <a:p>
            <a:r>
              <a:rPr lang="en-US" sz="3600" dirty="0">
                <a:solidFill>
                  <a:srgbClr val="1D7D5B"/>
                </a:solidFill>
                <a:latin typeface="Arial Black"/>
                <a:cs typeface="Arial Black"/>
              </a:rPr>
              <a:t>CLICK TO ADD TITLE</a:t>
            </a:r>
            <a:endParaRPr lang="en-US" dirty="0"/>
          </a:p>
        </p:txBody>
      </p:sp>
      <p:sp>
        <p:nvSpPr>
          <p:cNvPr id="3" name="Text Placeholder 2"/>
          <p:cNvSpPr>
            <a:spLocks noGrp="1"/>
          </p:cNvSpPr>
          <p:nvPr>
            <p:ph type="body" idx="1" hasCustomPrompt="1"/>
          </p:nvPr>
        </p:nvSpPr>
        <p:spPr>
          <a:xfrm>
            <a:off x="457200" y="1535113"/>
            <a:ext cx="4040188" cy="639762"/>
          </a:xfrm>
          <a:prstGeom prst="rect">
            <a:avLst/>
          </a:prstGeo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HERE</a:t>
            </a:r>
          </a:p>
        </p:txBody>
      </p:sp>
      <p:sp>
        <p:nvSpPr>
          <p:cNvPr id="4" name="Content Placeholder 3"/>
          <p:cNvSpPr>
            <a:spLocks noGrp="1"/>
          </p:cNvSpPr>
          <p:nvPr>
            <p:ph sz="half" idx="2" hasCustomPrompt="1"/>
          </p:nvPr>
        </p:nvSpPr>
        <p:spPr>
          <a:xfrm>
            <a:off x="457200" y="2174875"/>
            <a:ext cx="4040188" cy="3951288"/>
          </a:xfrm>
          <a:prstGeom prst="rect">
            <a:avLst/>
          </a:prstGeo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First level of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TITLE HERE</a:t>
            </a:r>
          </a:p>
        </p:txBody>
      </p:sp>
      <p:sp>
        <p:nvSpPr>
          <p:cNvPr id="6" name="Content Placeholder 5"/>
          <p:cNvSpPr>
            <a:spLocks noGrp="1"/>
          </p:cNvSpPr>
          <p:nvPr>
            <p:ph sz="quarter" idx="4" hasCustomPrompt="1"/>
          </p:nvPr>
        </p:nvSpPr>
        <p:spPr>
          <a:xfrm>
            <a:off x="4645025" y="2174875"/>
            <a:ext cx="4041775" cy="3951288"/>
          </a:xfrm>
          <a:prstGeom prst="rect">
            <a:avLst/>
          </a:prstGeo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First level of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40049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lstStyle>
            <a:lvl1pPr marL="0" marR="0" indent="0" algn="l" defTabSz="457200" rtl="0" eaLnBrk="0" fontAlgn="base" latinLnBrk="0" hangingPunct="0">
              <a:lnSpc>
                <a:spcPct val="100000"/>
              </a:lnSpc>
              <a:spcBef>
                <a:spcPct val="0"/>
              </a:spcBef>
              <a:spcAft>
                <a:spcPct val="0"/>
              </a:spcAft>
              <a:buClrTx/>
              <a:buSzTx/>
              <a:buFontTx/>
              <a:buNone/>
              <a:tabLst/>
              <a:defRPr lang="en-US" sz="3600" b="1" kern="1200" dirty="0">
                <a:solidFill>
                  <a:srgbClr val="1D7D5B"/>
                </a:solidFill>
                <a:latin typeface="Arial Black"/>
                <a:ea typeface="+mj-ea"/>
                <a:cs typeface="Arial Black"/>
              </a:defRPr>
            </a:lvl1pPr>
          </a:lstStyle>
          <a:p>
            <a:r>
              <a:rPr lang="en-US" sz="3600" dirty="0">
                <a:solidFill>
                  <a:srgbClr val="1D7D5B"/>
                </a:solidFill>
                <a:latin typeface="Arial Black"/>
                <a:cs typeface="Arial Black"/>
              </a:rPr>
              <a:t>CLICK TO ADD TITLE</a:t>
            </a:r>
            <a:endParaRPr lang="en-US" dirty="0"/>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2458175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1884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on Left Bullets on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marL="0" marR="0" indent="0" algn="l" defTabSz="457200" rtl="0" eaLnBrk="0" fontAlgn="base" latinLnBrk="0" hangingPunct="0">
              <a:lnSpc>
                <a:spcPct val="100000"/>
              </a:lnSpc>
              <a:spcBef>
                <a:spcPct val="0"/>
              </a:spcBef>
              <a:spcAft>
                <a:spcPct val="0"/>
              </a:spcAft>
              <a:buClrTx/>
              <a:buSzTx/>
              <a:buFontTx/>
              <a:buNone/>
              <a:tabLst/>
              <a:defRPr lang="en-US" sz="2000" b="1" kern="1200" dirty="0">
                <a:solidFill>
                  <a:srgbClr val="1D7D5B"/>
                </a:solidFill>
                <a:latin typeface="Arial Black"/>
                <a:ea typeface="+mj-ea"/>
                <a:cs typeface="Arial Black"/>
              </a:defRPr>
            </a:lvl1pPr>
          </a:lstStyle>
          <a:p>
            <a:r>
              <a:rPr lang="en-US" dirty="0"/>
              <a:t>TITLE HERE</a:t>
            </a:r>
          </a:p>
        </p:txBody>
      </p:sp>
      <p:sp>
        <p:nvSpPr>
          <p:cNvPr id="3" name="Content Placeholder 2"/>
          <p:cNvSpPr>
            <a:spLocks noGrp="1"/>
          </p:cNvSpPr>
          <p:nvPr>
            <p:ph idx="1" hasCustomPrompt="1"/>
          </p:nvPr>
        </p:nvSpPr>
        <p:spPr>
          <a:xfrm>
            <a:off x="3575050" y="273050"/>
            <a:ext cx="5111750" cy="5853113"/>
          </a:xfrm>
          <a:prstGeom prst="rect">
            <a:avLst/>
          </a:prstGeom>
        </p:spPr>
        <p:txBody>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dirty="0"/>
              <a:t>First level of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457200" y="1435100"/>
            <a:ext cx="3008313" cy="4691063"/>
          </a:xfrm>
          <a:prstGeom prst="rect">
            <a:avLst/>
          </a:prstGeo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Content can go here.</a:t>
            </a:r>
          </a:p>
        </p:txBody>
      </p:sp>
      <p:sp>
        <p:nvSpPr>
          <p:cNvPr id="8"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210740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hoto with Caption Un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marL="0" marR="0" indent="0" algn="l" defTabSz="457200" rtl="0" eaLnBrk="0" fontAlgn="base" latinLnBrk="0" hangingPunct="0">
              <a:lnSpc>
                <a:spcPct val="100000"/>
              </a:lnSpc>
              <a:spcBef>
                <a:spcPct val="0"/>
              </a:spcBef>
              <a:spcAft>
                <a:spcPct val="0"/>
              </a:spcAft>
              <a:buClrTx/>
              <a:buSzTx/>
              <a:buFontTx/>
              <a:buNone/>
              <a:tabLst/>
              <a:defRPr lang="en-US" sz="2000" b="1" kern="1200" dirty="0">
                <a:solidFill>
                  <a:srgbClr val="1D7D5B"/>
                </a:solidFill>
                <a:latin typeface="Arial Black"/>
                <a:ea typeface="+mj-ea"/>
                <a:cs typeface="Arial Black"/>
              </a:defRPr>
            </a:lvl1pPr>
          </a:lstStyle>
          <a:p>
            <a:r>
              <a:rPr lang="en-US" dirty="0"/>
              <a:t>TITLE HERE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lang="en-US" sz="1600" kern="1200" noProof="0" dirty="0">
                <a:solidFill>
                  <a:schemeClr val="tx1"/>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lvl="0" indent="0" algn="l" defTabSz="457200" rtl="0" eaLnBrk="0" fontAlgn="base" hangingPunct="0">
              <a:spcBef>
                <a:spcPct val="20000"/>
              </a:spcBef>
              <a:spcAft>
                <a:spcPct val="0"/>
              </a:spcAft>
              <a:buFont typeface="Arial" charset="0"/>
              <a:buNone/>
            </a:pPr>
            <a:r>
              <a:rPr lang="en-US" noProof="0" dirty="0"/>
              <a:t>Click icon to add picture</a:t>
            </a:r>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600" baseline="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Content can go here.</a:t>
            </a:r>
          </a:p>
        </p:txBody>
      </p:sp>
      <p:sp>
        <p:nvSpPr>
          <p:cNvPr id="8" name="Slide Number Placeholder 5"/>
          <p:cNvSpPr>
            <a:spLocks noGrp="1"/>
          </p:cNvSpPr>
          <p:nvPr>
            <p:ph type="sldNum" sz="quarter" idx="12"/>
          </p:nvPr>
        </p:nvSpPr>
        <p:spPr>
          <a:xfrm>
            <a:off x="7010400" y="6492875"/>
            <a:ext cx="2133600" cy="365125"/>
          </a:xfrm>
          <a:prstGeom prst="rect">
            <a:avLst/>
          </a:prstGeom>
        </p:spPr>
        <p:txBody>
          <a:bodyPr/>
          <a:lstStyle>
            <a:lvl1pPr algn="r">
              <a:defRPr sz="1200">
                <a:solidFill>
                  <a:schemeClr val="bg1"/>
                </a:solidFill>
              </a:defRPr>
            </a:lvl1pPr>
          </a:lstStyle>
          <a:p>
            <a:pPr>
              <a:defRPr/>
            </a:pPr>
            <a:fld id="{07A1B390-8C00-49C7-BEED-470B249615B6}" type="slidenum">
              <a:rPr lang="en-US" smtClean="0"/>
              <a:pPr>
                <a:defRPr/>
              </a:pPr>
              <a:t>‹#›</a:t>
            </a:fld>
            <a:endParaRPr lang="en-US" dirty="0"/>
          </a:p>
        </p:txBody>
      </p:sp>
    </p:spTree>
    <p:extLst>
      <p:ext uri="{BB962C8B-B14F-4D97-AF65-F5344CB8AC3E}">
        <p14:creationId xmlns:p14="http://schemas.microsoft.com/office/powerpoint/2010/main" val="2329803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pn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4"/>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7620098"/>
      </p:ext>
    </p:extLst>
  </p:cSld>
  <p:clrMap bg1="lt1" tx1="dk1" bg2="lt2" tx2="dk2" accent1="accent1" accent2="accent2" accent3="accent3" accent4="accent4" accent5="accent5" accent6="accent6" hlink="hlink" folHlink="folHlink"/>
  <p:sldLayoutIdLst>
    <p:sldLayoutId id="2147483674" r:id="rId1"/>
    <p:sldLayoutId id="2147483676"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5" r:id="rId10"/>
    <p:sldLayoutId id="2147483672"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pitchFamily="34" charset="0"/>
        </a:defRPr>
      </a:lvl2pPr>
      <a:lvl3pPr algn="ctr" defTabSz="457200" rtl="0" eaLnBrk="0" fontAlgn="base" hangingPunct="0">
        <a:spcBef>
          <a:spcPct val="0"/>
        </a:spcBef>
        <a:spcAft>
          <a:spcPct val="0"/>
        </a:spcAft>
        <a:defRPr sz="4400">
          <a:solidFill>
            <a:schemeClr val="tx1"/>
          </a:solidFill>
          <a:latin typeface="Arial" pitchFamily="34" charset="0"/>
        </a:defRPr>
      </a:lvl3pPr>
      <a:lvl4pPr algn="ctr" defTabSz="457200" rtl="0" eaLnBrk="0" fontAlgn="base" hangingPunct="0">
        <a:spcBef>
          <a:spcPct val="0"/>
        </a:spcBef>
        <a:spcAft>
          <a:spcPct val="0"/>
        </a:spcAft>
        <a:defRPr sz="4400">
          <a:solidFill>
            <a:schemeClr val="tx1"/>
          </a:solidFill>
          <a:latin typeface="Arial" pitchFamily="34" charset="0"/>
        </a:defRPr>
      </a:lvl4pPr>
      <a:lvl5pPr algn="ctr" defTabSz="457200" rtl="0" eaLnBrk="0" fontAlgn="base" hangingPunct="0">
        <a:spcBef>
          <a:spcPct val="0"/>
        </a:spcBef>
        <a:spcAft>
          <a:spcPct val="0"/>
        </a:spcAft>
        <a:defRPr sz="4400">
          <a:solidFill>
            <a:schemeClr val="tx1"/>
          </a:solidFill>
          <a:latin typeface="Arial" pitchFamily="34" charset="0"/>
        </a:defRPr>
      </a:lvl5pPr>
      <a:lvl6pPr marL="457200" algn="ctr" defTabSz="457200" rtl="0" fontAlgn="base">
        <a:spcBef>
          <a:spcPct val="0"/>
        </a:spcBef>
        <a:spcAft>
          <a:spcPct val="0"/>
        </a:spcAft>
        <a:defRPr sz="4400">
          <a:solidFill>
            <a:schemeClr val="tx1"/>
          </a:solidFill>
          <a:latin typeface="Arial" pitchFamily="34" charset="0"/>
        </a:defRPr>
      </a:lvl6pPr>
      <a:lvl7pPr marL="914400" algn="ctr" defTabSz="457200" rtl="0" fontAlgn="base">
        <a:spcBef>
          <a:spcPct val="0"/>
        </a:spcBef>
        <a:spcAft>
          <a:spcPct val="0"/>
        </a:spcAft>
        <a:defRPr sz="4400">
          <a:solidFill>
            <a:schemeClr val="tx1"/>
          </a:solidFill>
          <a:latin typeface="Arial" pitchFamily="34" charset="0"/>
        </a:defRPr>
      </a:lvl7pPr>
      <a:lvl8pPr marL="1371600" algn="ctr" defTabSz="457200" rtl="0" fontAlgn="base">
        <a:spcBef>
          <a:spcPct val="0"/>
        </a:spcBef>
        <a:spcAft>
          <a:spcPct val="0"/>
        </a:spcAft>
        <a:defRPr sz="4400">
          <a:solidFill>
            <a:schemeClr val="tx1"/>
          </a:solidFill>
          <a:latin typeface="Arial" pitchFamily="34" charset="0"/>
        </a:defRPr>
      </a:lvl8pPr>
      <a:lvl9pPr marL="1828800" algn="ctr" defTabSz="457200" rtl="0" fontAlgn="base">
        <a:spcBef>
          <a:spcPct val="0"/>
        </a:spcBef>
        <a:spcAft>
          <a:spcPct val="0"/>
        </a:spcAft>
        <a:defRPr sz="4400">
          <a:solidFill>
            <a:schemeClr val="tx1"/>
          </a:solidFill>
          <a:latin typeface="Arial"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mailto:olsene@wsdot.wa.gov"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mailto:Evan.olsen@wsdot.w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9"/>
          <p:cNvSpPr txBox="1">
            <a:spLocks noChangeArrowheads="1"/>
          </p:cNvSpPr>
          <p:nvPr/>
        </p:nvSpPr>
        <p:spPr bwMode="auto">
          <a:xfrm>
            <a:off x="665359" y="5105400"/>
            <a:ext cx="4414735" cy="59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marL="0" indent="0">
              <a:buNone/>
            </a:pPr>
            <a:r>
              <a:rPr lang="en-US" sz="1600" dirty="0">
                <a:cs typeface="Arial" charset="0"/>
              </a:rPr>
              <a:t>Evan Olsen</a:t>
            </a:r>
          </a:p>
          <a:p>
            <a:pPr eaLnBrk="1" hangingPunct="1">
              <a:spcBef>
                <a:spcPct val="20000"/>
              </a:spcBef>
              <a:buFont typeface="Arial" charset="0"/>
              <a:buNone/>
            </a:pPr>
            <a:r>
              <a:rPr lang="en-US" sz="1400" dirty="0">
                <a:cs typeface="Arial" charset="0"/>
              </a:rPr>
              <a:t>February 12, 2020</a:t>
            </a:r>
          </a:p>
        </p:txBody>
      </p:sp>
      <p:sp>
        <p:nvSpPr>
          <p:cNvPr id="3" name="Title 2"/>
          <p:cNvSpPr txBox="1">
            <a:spLocks noGrp="1"/>
          </p:cNvSpPr>
          <p:nvPr>
            <p:ph type="title" idx="4294967295"/>
          </p:nvPr>
        </p:nvSpPr>
        <p:spPr>
          <a:xfrm>
            <a:off x="800882" y="2671053"/>
            <a:ext cx="8343118" cy="120032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srgbClr val="1D7D5B"/>
                </a:solidFill>
                <a:effectLst/>
                <a:uLnTx/>
                <a:uFillTx/>
                <a:latin typeface="Arial Black"/>
                <a:ea typeface="+mn-ea"/>
                <a:cs typeface="Arial Black"/>
              </a:rPr>
              <a:t>Transportation Demand Management and Grants</a:t>
            </a:r>
          </a:p>
        </p:txBody>
      </p:sp>
      <p:sp>
        <p:nvSpPr>
          <p:cNvPr id="5" name="Text Box 9"/>
          <p:cNvSpPr txBox="1">
            <a:spLocks noChangeArrowheads="1"/>
          </p:cNvSpPr>
          <p:nvPr/>
        </p:nvSpPr>
        <p:spPr bwMode="auto">
          <a:xfrm>
            <a:off x="4484764" y="5672095"/>
            <a:ext cx="441473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marL="0" indent="0" algn="r">
              <a:buNone/>
            </a:pPr>
            <a:r>
              <a:rPr lang="en-US" sz="1200" dirty="0">
                <a:cs typeface="Arial" charset="0"/>
              </a:rPr>
              <a:t>Roger Millar, Secretary of Transportation</a:t>
            </a:r>
          </a:p>
          <a:p>
            <a:pPr marL="0" indent="0" algn="r">
              <a:buNone/>
            </a:pPr>
            <a:endParaRPr lang="en-US" sz="1200" dirty="0">
              <a:cs typeface="Arial" charset="0"/>
            </a:endParaRPr>
          </a:p>
          <a:p>
            <a:pPr marL="0" indent="0" algn="r">
              <a:buNone/>
            </a:pPr>
            <a:r>
              <a:rPr lang="en-US" sz="1200" dirty="0">
                <a:cs typeface="Arial" charset="0"/>
              </a:rPr>
              <a:t>Keith Metcalf</a:t>
            </a:r>
            <a:r>
              <a:rPr lang="en-US" sz="1200">
                <a:cs typeface="Arial" charset="0"/>
              </a:rPr>
              <a:t>, Deputy </a:t>
            </a:r>
            <a:r>
              <a:rPr lang="en-US" sz="1200" dirty="0">
                <a:cs typeface="Arial" charset="0"/>
              </a:rPr>
              <a:t>Secretary of Transportation</a:t>
            </a:r>
          </a:p>
        </p:txBody>
      </p:sp>
    </p:spTree>
    <p:extLst>
      <p:ext uri="{BB962C8B-B14F-4D97-AF65-F5344CB8AC3E}">
        <p14:creationId xmlns:p14="http://schemas.microsoft.com/office/powerpoint/2010/main" val="919524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timeline</a:t>
            </a:r>
          </a:p>
        </p:txBody>
      </p:sp>
      <p:pic>
        <p:nvPicPr>
          <p:cNvPr id="5" name="Content Placeholder 4" descr="draft timeline"/>
          <p:cNvPicPr>
            <a:picLocks noGrp="1" noChangeAspect="1"/>
          </p:cNvPicPr>
          <p:nvPr>
            <p:ph idx="1"/>
          </p:nvPr>
        </p:nvPicPr>
        <p:blipFill>
          <a:blip r:embed="rId3"/>
          <a:stretch>
            <a:fillRect/>
          </a:stretch>
        </p:blipFill>
        <p:spPr>
          <a:xfrm>
            <a:off x="774656" y="1019908"/>
            <a:ext cx="7594688" cy="5106256"/>
          </a:xfrm>
          <a:prstGeom prst="rect">
            <a:avLst/>
          </a:prstGeom>
        </p:spPr>
      </p:pic>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10</a:t>
            </a:fld>
            <a:endParaRPr lang="en-US" dirty="0"/>
          </a:p>
        </p:txBody>
      </p:sp>
    </p:spTree>
    <p:extLst>
      <p:ext uri="{BB962C8B-B14F-4D97-AF65-F5344CB8AC3E}">
        <p14:creationId xmlns:p14="http://schemas.microsoft.com/office/powerpoint/2010/main" val="1511633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2019-2021 Evaluation Process</a:t>
            </a:r>
          </a:p>
        </p:txBody>
      </p:sp>
      <p:sp>
        <p:nvSpPr>
          <p:cNvPr id="3" name="Content Placeholder 2"/>
          <p:cNvSpPr>
            <a:spLocks noGrp="1"/>
          </p:cNvSpPr>
          <p:nvPr>
            <p:ph idx="1"/>
          </p:nvPr>
        </p:nvSpPr>
        <p:spPr/>
        <p:txBody>
          <a:bodyPr/>
          <a:lstStyle/>
          <a:p>
            <a:pPr marL="514350" indent="-514350">
              <a:buClr>
                <a:schemeClr val="accent1">
                  <a:lumMod val="50000"/>
                </a:schemeClr>
              </a:buClr>
              <a:buFont typeface="+mj-lt"/>
              <a:buAutoNum type="arabicPeriod"/>
            </a:pPr>
            <a:r>
              <a:rPr lang="en-US" sz="2000" dirty="0">
                <a:ea typeface="Lato" panose="020F0502020204030203" pitchFamily="34" charset="0"/>
                <a:cs typeface="Lato" panose="020F0502020204030203" pitchFamily="34" charset="0"/>
              </a:rPr>
              <a:t>Initial check for completeness</a:t>
            </a:r>
          </a:p>
          <a:p>
            <a:pPr marL="514350" indent="-514350">
              <a:buClr>
                <a:schemeClr val="accent1">
                  <a:lumMod val="50000"/>
                </a:schemeClr>
              </a:buClr>
              <a:buFont typeface="+mj-lt"/>
              <a:buAutoNum type="arabicPeriod"/>
            </a:pPr>
            <a:r>
              <a:rPr lang="en-US" sz="2000" dirty="0">
                <a:ea typeface="Lato" panose="020F0502020204030203" pitchFamily="34" charset="0"/>
                <a:cs typeface="Lato" panose="020F0502020204030203" pitchFamily="34" charset="0"/>
              </a:rPr>
              <a:t>High, Medium, and Low categories</a:t>
            </a:r>
          </a:p>
          <a:p>
            <a:pPr marL="514350" indent="-514350">
              <a:buClr>
                <a:schemeClr val="accent1">
                  <a:lumMod val="50000"/>
                </a:schemeClr>
              </a:buClr>
              <a:buFont typeface="+mj-lt"/>
              <a:buAutoNum type="arabicPeriod"/>
            </a:pPr>
            <a:r>
              <a:rPr lang="en-US" sz="2000" dirty="0">
                <a:ea typeface="Lato" panose="020F0502020204030203" pitchFamily="34" charset="0"/>
                <a:cs typeface="Lato" panose="020F0502020204030203" pitchFamily="34" charset="0"/>
              </a:rPr>
              <a:t>Scoring Committee</a:t>
            </a:r>
          </a:p>
          <a:p>
            <a:pPr marL="514350" indent="-514350">
              <a:buClr>
                <a:schemeClr val="accent1">
                  <a:lumMod val="50000"/>
                </a:schemeClr>
              </a:buClr>
              <a:buFont typeface="+mj-lt"/>
              <a:buAutoNum type="arabicPeriod"/>
            </a:pPr>
            <a:r>
              <a:rPr lang="en-US" sz="2000" dirty="0">
                <a:ea typeface="Lato" panose="020F0502020204030203" pitchFamily="34" charset="0"/>
                <a:cs typeface="Lato" panose="020F0502020204030203" pitchFamily="34" charset="0"/>
              </a:rPr>
              <a:t>Advisory Committee</a:t>
            </a:r>
          </a:p>
          <a:p>
            <a:pPr marL="514350" indent="-514350">
              <a:buClr>
                <a:schemeClr val="accent1">
                  <a:lumMod val="50000"/>
                </a:schemeClr>
              </a:buClr>
              <a:buFont typeface="+mj-lt"/>
              <a:buAutoNum type="arabicPeriod"/>
            </a:pPr>
            <a:r>
              <a:rPr lang="en-US" sz="2000" dirty="0">
                <a:ea typeface="Lato" panose="020F0502020204030203" pitchFamily="34" charset="0"/>
                <a:cs typeface="Lato" panose="020F0502020204030203" pitchFamily="34" charset="0"/>
              </a:rPr>
              <a:t>List to Legislature</a:t>
            </a:r>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11</a:t>
            </a:fld>
            <a:endParaRPr lang="en-US" dirty="0"/>
          </a:p>
        </p:txBody>
      </p:sp>
    </p:spTree>
    <p:extLst>
      <p:ext uri="{BB962C8B-B14F-4D97-AF65-F5344CB8AC3E}">
        <p14:creationId xmlns:p14="http://schemas.microsoft.com/office/powerpoint/2010/main" val="1603797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criteria</a:t>
            </a:r>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80629677"/>
              </p:ext>
            </p:extLst>
          </p:nvPr>
        </p:nvGraphicFramePr>
        <p:xfrm>
          <a:off x="457200" y="2092036"/>
          <a:ext cx="6802581" cy="2499361"/>
        </p:xfrm>
        <a:graphic>
          <a:graphicData uri="http://schemas.openxmlformats.org/drawingml/2006/table">
            <a:tbl>
              <a:tblPr firstRow="1" bandRow="1">
                <a:tableStyleId>{5C22544A-7EE6-4342-B048-85BDC9FD1C3A}</a:tableStyleId>
              </a:tblPr>
              <a:tblGrid>
                <a:gridCol w="4802823">
                  <a:extLst>
                    <a:ext uri="{9D8B030D-6E8A-4147-A177-3AD203B41FA5}">
                      <a16:colId xmlns:a16="http://schemas.microsoft.com/office/drawing/2014/main" val="3733923769"/>
                    </a:ext>
                  </a:extLst>
                </a:gridCol>
                <a:gridCol w="1999758">
                  <a:extLst>
                    <a:ext uri="{9D8B030D-6E8A-4147-A177-3AD203B41FA5}">
                      <a16:colId xmlns:a16="http://schemas.microsoft.com/office/drawing/2014/main" val="2307327733"/>
                    </a:ext>
                  </a:extLst>
                </a:gridCol>
              </a:tblGrid>
              <a:tr h="431544">
                <a:tc>
                  <a:txBody>
                    <a:bodyPr/>
                    <a:lstStyle/>
                    <a:p>
                      <a:r>
                        <a:rPr lang="en-US" dirty="0"/>
                        <a:t>Criteria</a:t>
                      </a:r>
                    </a:p>
                  </a:txBody>
                  <a:tcPr>
                    <a:solidFill>
                      <a:schemeClr val="accent3">
                        <a:lumMod val="75000"/>
                      </a:schemeClr>
                    </a:solidFill>
                  </a:tcPr>
                </a:tc>
                <a:tc>
                  <a:txBody>
                    <a:bodyPr/>
                    <a:lstStyle/>
                    <a:p>
                      <a:r>
                        <a:rPr lang="en-US" dirty="0"/>
                        <a:t>Value</a:t>
                      </a:r>
                    </a:p>
                  </a:txBody>
                  <a:tcPr>
                    <a:solidFill>
                      <a:schemeClr val="accent3">
                        <a:lumMod val="75000"/>
                      </a:schemeClr>
                    </a:solidFill>
                  </a:tcPr>
                </a:tc>
                <a:extLst>
                  <a:ext uri="{0D108BD9-81ED-4DB2-BD59-A6C34878D82A}">
                    <a16:rowId xmlns:a16="http://schemas.microsoft.com/office/drawing/2014/main" val="1815532170"/>
                  </a:ext>
                </a:extLst>
              </a:tr>
              <a:tr h="437538">
                <a:tc>
                  <a:txBody>
                    <a:bodyPr/>
                    <a:lstStyle/>
                    <a:p>
                      <a:r>
                        <a:rPr lang="en-US" sz="1800" dirty="0"/>
                        <a:t>Readiness to Proceed </a:t>
                      </a:r>
                      <a:endParaRPr lang="en-US" dirty="0"/>
                    </a:p>
                  </a:txBody>
                  <a:tcPr>
                    <a:solidFill>
                      <a:schemeClr val="accent3">
                        <a:lumMod val="60000"/>
                        <a:lumOff val="40000"/>
                      </a:schemeClr>
                    </a:solidFill>
                  </a:tcPr>
                </a:tc>
                <a:tc>
                  <a:txBody>
                    <a:bodyPr/>
                    <a:lstStyle/>
                    <a:p>
                      <a:r>
                        <a:rPr lang="en-US" sz="1800" dirty="0"/>
                        <a:t>10 points</a:t>
                      </a:r>
                      <a:endParaRPr lang="en-US" dirty="0"/>
                    </a:p>
                  </a:txBody>
                  <a:tcPr>
                    <a:solidFill>
                      <a:schemeClr val="accent3">
                        <a:lumMod val="60000"/>
                        <a:lumOff val="40000"/>
                      </a:schemeClr>
                    </a:solidFill>
                  </a:tcPr>
                </a:tc>
                <a:extLst>
                  <a:ext uri="{0D108BD9-81ED-4DB2-BD59-A6C34878D82A}">
                    <a16:rowId xmlns:a16="http://schemas.microsoft.com/office/drawing/2014/main" val="941542706"/>
                  </a:ext>
                </a:extLst>
              </a:tr>
              <a:tr h="755203">
                <a:tc>
                  <a:txBody>
                    <a:bodyPr/>
                    <a:lstStyle/>
                    <a:p>
                      <a:r>
                        <a:rPr lang="en-US" sz="1800" kern="1200" dirty="0">
                          <a:solidFill>
                            <a:schemeClr val="dk1"/>
                          </a:solidFill>
                          <a:latin typeface="+mn-lt"/>
                          <a:ea typeface="+mn-ea"/>
                          <a:cs typeface="+mn-cs"/>
                        </a:rPr>
                        <a:t>Impact on Congested Corridors</a:t>
                      </a:r>
                    </a:p>
                  </a:txBody>
                  <a:tcPr>
                    <a:solidFill>
                      <a:schemeClr val="accent3">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10 points</a:t>
                      </a:r>
                    </a:p>
                  </a:txBody>
                  <a:tcPr>
                    <a:solidFill>
                      <a:schemeClr val="accent3">
                        <a:lumMod val="20000"/>
                        <a:lumOff val="80000"/>
                      </a:schemeClr>
                    </a:solidFill>
                  </a:tcPr>
                </a:tc>
                <a:extLst>
                  <a:ext uri="{0D108BD9-81ED-4DB2-BD59-A6C34878D82A}">
                    <a16:rowId xmlns:a16="http://schemas.microsoft.com/office/drawing/2014/main" val="3496459579"/>
                  </a:ext>
                </a:extLst>
              </a:tr>
              <a:tr h="437538">
                <a:tc>
                  <a:txBody>
                    <a:bodyPr/>
                    <a:lstStyle/>
                    <a:p>
                      <a:r>
                        <a:rPr lang="en-US" sz="1800" dirty="0"/>
                        <a:t>System Integration </a:t>
                      </a:r>
                      <a:endParaRPr lang="en-US" dirty="0"/>
                    </a:p>
                  </a:txBody>
                  <a:tcPr>
                    <a:solidFill>
                      <a:schemeClr val="accent3">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 points</a:t>
                      </a:r>
                      <a:endParaRPr lang="en-US" dirty="0"/>
                    </a:p>
                  </a:txBody>
                  <a:tcPr>
                    <a:solidFill>
                      <a:schemeClr val="accent3">
                        <a:lumMod val="60000"/>
                        <a:lumOff val="40000"/>
                      </a:schemeClr>
                    </a:solidFill>
                  </a:tcPr>
                </a:tc>
                <a:extLst>
                  <a:ext uri="{0D108BD9-81ED-4DB2-BD59-A6C34878D82A}">
                    <a16:rowId xmlns:a16="http://schemas.microsoft.com/office/drawing/2014/main" val="3093271088"/>
                  </a:ext>
                </a:extLst>
              </a:tr>
              <a:tr h="437538">
                <a:tc>
                  <a:txBody>
                    <a:bodyPr/>
                    <a:lstStyle/>
                    <a:p>
                      <a:r>
                        <a:rPr lang="en-US" sz="1800" dirty="0"/>
                        <a:t>Performance</a:t>
                      </a:r>
                      <a:endParaRPr lang="en-US" dirty="0"/>
                    </a:p>
                  </a:txBody>
                  <a:tcPr>
                    <a:solidFill>
                      <a:schemeClr val="accent3">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 points</a:t>
                      </a:r>
                      <a:endParaRPr lang="en-US" dirty="0"/>
                    </a:p>
                  </a:txBody>
                  <a:tcPr>
                    <a:solidFill>
                      <a:schemeClr val="accent3">
                        <a:lumMod val="20000"/>
                        <a:lumOff val="80000"/>
                      </a:schemeClr>
                    </a:solidFill>
                  </a:tcPr>
                </a:tc>
                <a:extLst>
                  <a:ext uri="{0D108BD9-81ED-4DB2-BD59-A6C34878D82A}">
                    <a16:rowId xmlns:a16="http://schemas.microsoft.com/office/drawing/2014/main" val="3885305236"/>
                  </a:ext>
                </a:extLst>
              </a:tr>
            </a:tbl>
          </a:graphicData>
        </a:graphic>
      </p:graphicFrame>
    </p:spTree>
    <p:extLst>
      <p:ext uri="{BB962C8B-B14F-4D97-AF65-F5344CB8AC3E}">
        <p14:creationId xmlns:p14="http://schemas.microsoft.com/office/powerpoint/2010/main" val="3848383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TDM project examples</a:t>
            </a:r>
          </a:p>
        </p:txBody>
      </p:sp>
      <p:sp>
        <p:nvSpPr>
          <p:cNvPr id="3" name="Content Placeholder 2" descr="TDM project examples - city of Tukwila and city of Olympia"/>
          <p:cNvSpPr>
            <a:spLocks noGrp="1"/>
          </p:cNvSpPr>
          <p:nvPr>
            <p:ph idx="1"/>
          </p:nvPr>
        </p:nvSpPr>
        <p:spPr/>
        <p:txBody>
          <a:bodyPr/>
          <a:lstStyle/>
          <a:p>
            <a:pPr marL="0"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12067247"/>
              </p:ext>
            </p:extLst>
          </p:nvPr>
        </p:nvGraphicFramePr>
        <p:xfrm>
          <a:off x="457200" y="1784350"/>
          <a:ext cx="8138160" cy="2198370"/>
        </p:xfrm>
        <a:graphic>
          <a:graphicData uri="http://schemas.openxmlformats.org/drawingml/2006/table">
            <a:tbl>
              <a:tblPr firstRow="1" bandRow="1">
                <a:tableStyleId>{5C22544A-7EE6-4342-B048-85BDC9FD1C3A}</a:tableStyleId>
              </a:tblPr>
              <a:tblGrid>
                <a:gridCol w="2129246">
                  <a:extLst>
                    <a:ext uri="{9D8B030D-6E8A-4147-A177-3AD203B41FA5}">
                      <a16:colId xmlns:a16="http://schemas.microsoft.com/office/drawing/2014/main" val="3927045856"/>
                    </a:ext>
                  </a:extLst>
                </a:gridCol>
                <a:gridCol w="3296194">
                  <a:extLst>
                    <a:ext uri="{9D8B030D-6E8A-4147-A177-3AD203B41FA5}">
                      <a16:colId xmlns:a16="http://schemas.microsoft.com/office/drawing/2014/main" val="2095387382"/>
                    </a:ext>
                  </a:extLst>
                </a:gridCol>
                <a:gridCol w="2712720">
                  <a:extLst>
                    <a:ext uri="{9D8B030D-6E8A-4147-A177-3AD203B41FA5}">
                      <a16:colId xmlns:a16="http://schemas.microsoft.com/office/drawing/2014/main" val="11837717"/>
                    </a:ext>
                  </a:extLst>
                </a:gridCol>
              </a:tblGrid>
              <a:tr h="343989">
                <a:tc>
                  <a:txBody>
                    <a:bodyPr/>
                    <a:lstStyle/>
                    <a:p>
                      <a:r>
                        <a:rPr lang="en-US" dirty="0"/>
                        <a:t>Agency</a:t>
                      </a:r>
                    </a:p>
                  </a:txBody>
                  <a:tcPr>
                    <a:solidFill>
                      <a:schemeClr val="accent3">
                        <a:lumMod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Project </a:t>
                      </a:r>
                    </a:p>
                  </a:txBody>
                  <a:tcPr>
                    <a:solidFill>
                      <a:schemeClr val="accent3">
                        <a:lumMod val="75000"/>
                      </a:schemeClr>
                    </a:solidFill>
                  </a:tcPr>
                </a:tc>
                <a:tc>
                  <a:txBody>
                    <a:bodyPr/>
                    <a:lstStyle/>
                    <a:p>
                      <a:r>
                        <a:rPr lang="en-US" dirty="0"/>
                        <a:t>Cost</a:t>
                      </a:r>
                    </a:p>
                  </a:txBody>
                  <a:tcPr>
                    <a:solidFill>
                      <a:schemeClr val="accent3">
                        <a:lumMod val="75000"/>
                      </a:schemeClr>
                    </a:solidFill>
                  </a:tcPr>
                </a:tc>
                <a:extLst>
                  <a:ext uri="{0D108BD9-81ED-4DB2-BD59-A6C34878D82A}">
                    <a16:rowId xmlns:a16="http://schemas.microsoft.com/office/drawing/2014/main" val="282616233"/>
                  </a:ext>
                </a:extLst>
              </a:tr>
              <a:tr h="370840">
                <a:tc>
                  <a:txBody>
                    <a:bodyPr/>
                    <a:lstStyle/>
                    <a:p>
                      <a:r>
                        <a:rPr lang="en-US" dirty="0"/>
                        <a:t>City of Tukwila</a:t>
                      </a:r>
                    </a:p>
                  </a:txBody>
                  <a:tcPr>
                    <a:solidFill>
                      <a:schemeClr val="accent3">
                        <a:lumMod val="60000"/>
                        <a:lumOff val="40000"/>
                      </a:schemeClr>
                    </a:solidFill>
                  </a:tcPr>
                </a:tc>
                <a:tc>
                  <a:txBody>
                    <a:bodyPr/>
                    <a:lstStyle/>
                    <a:p>
                      <a:r>
                        <a:rPr lang="en-US" sz="1800" b="0" i="0" kern="1200" dirty="0">
                          <a:solidFill>
                            <a:schemeClr val="dk1"/>
                          </a:solidFill>
                          <a:effectLst/>
                          <a:latin typeface="+mn-lt"/>
                          <a:ea typeface="+mn-ea"/>
                          <a:cs typeface="+mn-cs"/>
                        </a:rPr>
                        <a:t>South King County Regional TDM for Centers and Corridors</a:t>
                      </a:r>
                      <a:endParaRPr lang="en-US" dirty="0"/>
                    </a:p>
                  </a:txBody>
                  <a:tcPr>
                    <a:solidFill>
                      <a:schemeClr val="accent3">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$160,000</a:t>
                      </a:r>
                    </a:p>
                    <a:p>
                      <a:endParaRPr lang="en-US" dirty="0"/>
                    </a:p>
                  </a:txBody>
                  <a:tcPr>
                    <a:solidFill>
                      <a:schemeClr val="accent3">
                        <a:lumMod val="60000"/>
                        <a:lumOff val="40000"/>
                      </a:schemeClr>
                    </a:solidFill>
                  </a:tcPr>
                </a:tc>
                <a:extLst>
                  <a:ext uri="{0D108BD9-81ED-4DB2-BD59-A6C34878D82A}">
                    <a16:rowId xmlns:a16="http://schemas.microsoft.com/office/drawing/2014/main" val="1295497870"/>
                  </a:ext>
                </a:extLst>
              </a:tr>
              <a:tr h="370840">
                <a:tc>
                  <a:txBody>
                    <a:bodyPr/>
                    <a:lstStyle/>
                    <a:p>
                      <a:r>
                        <a:rPr lang="en-US" dirty="0"/>
                        <a:t>City</a:t>
                      </a:r>
                      <a:r>
                        <a:rPr lang="en-US" baseline="0" dirty="0"/>
                        <a:t> of Olympia</a:t>
                      </a:r>
                      <a:endParaRPr lang="en-US" dirty="0"/>
                    </a:p>
                  </a:txBody>
                  <a:tcPr>
                    <a:solidFill>
                      <a:schemeClr val="accent3">
                        <a:lumMod val="20000"/>
                        <a:lumOff val="80000"/>
                      </a:schemeClr>
                    </a:solidFill>
                  </a:tcPr>
                </a:tc>
                <a:tc>
                  <a:txBody>
                    <a:bodyPr/>
                    <a:lstStyle/>
                    <a:p>
                      <a:pPr fontAlgn="t"/>
                      <a:r>
                        <a:rPr lang="en-US" dirty="0">
                          <a:effectLst/>
                        </a:rPr>
                        <a:t>State Capitol Campus Transportation Demand Management - Mobile Work</a:t>
                      </a:r>
                    </a:p>
                  </a:txBody>
                  <a:tcPr marL="47625" marR="47625" marT="47625" marB="47625">
                    <a:solidFill>
                      <a:schemeClr val="accent3">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$160,000</a:t>
                      </a:r>
                    </a:p>
                    <a:p>
                      <a:endParaRPr lang="en-US" dirty="0"/>
                    </a:p>
                  </a:txBody>
                  <a:tcPr>
                    <a:solidFill>
                      <a:schemeClr val="accent3">
                        <a:lumMod val="20000"/>
                        <a:lumOff val="80000"/>
                      </a:schemeClr>
                    </a:solidFill>
                  </a:tcPr>
                </a:tc>
                <a:extLst>
                  <a:ext uri="{0D108BD9-81ED-4DB2-BD59-A6C34878D82A}">
                    <a16:rowId xmlns:a16="http://schemas.microsoft.com/office/drawing/2014/main" val="3990944699"/>
                  </a:ext>
                </a:extLst>
              </a:tr>
            </a:tbl>
          </a:graphicData>
        </a:graphic>
      </p:graphicFrame>
    </p:spTree>
    <p:extLst>
      <p:ext uri="{BB962C8B-B14F-4D97-AF65-F5344CB8AC3E}">
        <p14:creationId xmlns:p14="http://schemas.microsoft.com/office/powerpoint/2010/main" val="1684071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for TDM grants feedback</a:t>
            </a:r>
          </a:p>
        </p:txBody>
      </p:sp>
      <p:sp>
        <p:nvSpPr>
          <p:cNvPr id="3" name="Content Placeholder 2"/>
          <p:cNvSpPr>
            <a:spLocks noGrp="1"/>
          </p:cNvSpPr>
          <p:nvPr>
            <p:ph idx="1"/>
          </p:nvPr>
        </p:nvSpPr>
        <p:spPr/>
        <p:txBody>
          <a:bodyPr/>
          <a:lstStyle/>
          <a:p>
            <a:pPr marL="0" indent="0">
              <a:buNone/>
            </a:pPr>
            <a:r>
              <a:rPr lang="en-US" dirty="0"/>
              <a:t>WSDOT will analyze recommendations from TDM committee</a:t>
            </a:r>
          </a:p>
          <a:p>
            <a:pPr marL="0" indent="0">
              <a:buNone/>
            </a:pPr>
            <a:r>
              <a:rPr lang="en-US" dirty="0"/>
              <a:t>	Short-term</a:t>
            </a:r>
          </a:p>
          <a:p>
            <a:pPr marL="0" indent="0">
              <a:buNone/>
            </a:pPr>
            <a:r>
              <a:rPr lang="en-US" dirty="0"/>
              <a:t>	Longer-term</a:t>
            </a:r>
          </a:p>
          <a:p>
            <a:pPr marL="0" indent="0">
              <a:buNone/>
            </a:pPr>
            <a:r>
              <a:rPr lang="en-US" dirty="0"/>
              <a:t>	Look for themes</a:t>
            </a:r>
          </a:p>
          <a:p>
            <a:pPr marL="0" indent="0">
              <a:buNone/>
            </a:pPr>
            <a:endParaRPr lang="en-US" dirty="0"/>
          </a:p>
          <a:p>
            <a:pPr marL="0" indent="0">
              <a:buNone/>
            </a:pPr>
            <a:endParaRPr lang="en-US" dirty="0"/>
          </a:p>
          <a:p>
            <a:pPr marL="0" indent="0">
              <a:buNone/>
            </a:pPr>
            <a:r>
              <a:rPr lang="en-US" dirty="0"/>
              <a:t>Recommendations from the TDM sprint team will need vetting</a:t>
            </a:r>
          </a:p>
          <a:p>
            <a:pPr marL="0" indent="0">
              <a:buNone/>
            </a:pPr>
            <a:r>
              <a:rPr lang="en-US" dirty="0"/>
              <a:t>	Stakeholders</a:t>
            </a:r>
          </a:p>
          <a:p>
            <a:pPr marL="0" indent="0">
              <a:buNone/>
            </a:pPr>
            <a:r>
              <a:rPr lang="en-US" dirty="0"/>
              <a:t>	Grantees</a:t>
            </a:r>
          </a:p>
          <a:p>
            <a:pPr marL="0" indent="0">
              <a:buNone/>
            </a:pPr>
            <a:r>
              <a:rPr lang="en-US" dirty="0"/>
              <a:t>	Public Transportation staff and management</a:t>
            </a:r>
          </a:p>
          <a:p>
            <a:pPr marL="0" indent="0">
              <a:buNone/>
            </a:pPr>
            <a:r>
              <a:rPr lang="en-US" dirty="0"/>
              <a:t>	Legislature</a:t>
            </a:r>
          </a:p>
          <a:p>
            <a:pPr marL="0" indent="0">
              <a:buNone/>
            </a:pPr>
            <a:endParaRPr lang="en-US" dirty="0"/>
          </a:p>
          <a:p>
            <a:pPr marL="0" indent="0">
              <a:buNone/>
            </a:pPr>
            <a:r>
              <a:rPr lang="en-US" dirty="0"/>
              <a:t>	</a:t>
            </a:r>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14</a:t>
            </a:fld>
            <a:endParaRPr lang="en-US" dirty="0"/>
          </a:p>
        </p:txBody>
      </p:sp>
    </p:spTree>
    <p:extLst>
      <p:ext uri="{BB962C8B-B14F-4D97-AF65-F5344CB8AC3E}">
        <p14:creationId xmlns:p14="http://schemas.microsoft.com/office/powerpoint/2010/main" val="1761565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and Comments</a:t>
            </a:r>
          </a:p>
        </p:txBody>
      </p:sp>
      <p:sp>
        <p:nvSpPr>
          <p:cNvPr id="3" name="Content Placeholder 2"/>
          <p:cNvSpPr>
            <a:spLocks noGrp="1"/>
          </p:cNvSpPr>
          <p:nvPr>
            <p:ph idx="1"/>
          </p:nvPr>
        </p:nvSpPr>
        <p:spPr/>
        <p:txBody>
          <a:bodyPr/>
          <a:lstStyle/>
          <a:p>
            <a:pPr marL="0" indent="0">
              <a:buNone/>
            </a:pPr>
            <a:r>
              <a:rPr lang="en-US" dirty="0"/>
              <a:t>Evan Olsen</a:t>
            </a:r>
          </a:p>
          <a:p>
            <a:pPr marL="0" indent="0">
              <a:buNone/>
            </a:pPr>
            <a:r>
              <a:rPr lang="en-US" dirty="0"/>
              <a:t>Grants Analyst</a:t>
            </a:r>
          </a:p>
          <a:p>
            <a:pPr marL="0" indent="0">
              <a:buNone/>
            </a:pPr>
            <a:r>
              <a:rPr lang="en-US" dirty="0"/>
              <a:t>360-705-6929</a:t>
            </a:r>
          </a:p>
          <a:p>
            <a:pPr marL="0" indent="0">
              <a:buNone/>
            </a:pPr>
            <a:r>
              <a:rPr lang="en-US" dirty="0">
                <a:hlinkClick r:id="rId3"/>
              </a:rPr>
              <a:t>olsene@wsdot.wa.gov</a:t>
            </a:r>
            <a:endParaRPr lang="en-US" dirty="0"/>
          </a:p>
          <a:p>
            <a:pPr marL="0" indent="0">
              <a:buNone/>
            </a:pPr>
            <a:r>
              <a:rPr lang="en-US" dirty="0">
                <a:hlinkClick r:id="rId4"/>
              </a:rPr>
              <a:t>Evan.olsen@wsdot.wa.gov</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15</a:t>
            </a:fld>
            <a:endParaRPr lang="en-US" dirty="0"/>
          </a:p>
        </p:txBody>
      </p:sp>
    </p:spTree>
    <p:extLst>
      <p:ext uri="{BB962C8B-B14F-4D97-AF65-F5344CB8AC3E}">
        <p14:creationId xmlns:p14="http://schemas.microsoft.com/office/powerpoint/2010/main" val="538830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GPAC? </a:t>
            </a:r>
          </a:p>
        </p:txBody>
      </p:sp>
      <p:sp>
        <p:nvSpPr>
          <p:cNvPr id="3" name="Content Placeholder 2"/>
          <p:cNvSpPr>
            <a:spLocks noGrp="1"/>
          </p:cNvSpPr>
          <p:nvPr>
            <p:ph idx="1"/>
          </p:nvPr>
        </p:nvSpPr>
        <p:spPr/>
        <p:txBody>
          <a:bodyPr/>
          <a:lstStyle/>
          <a:p>
            <a:pPr marL="0" indent="0">
              <a:buNone/>
            </a:pPr>
            <a:r>
              <a:rPr lang="en-US" sz="2000" b="1" dirty="0">
                <a:solidFill>
                  <a:srgbClr val="1B6C49"/>
                </a:solidFill>
              </a:rPr>
              <a:t>RCW 47.66.08</a:t>
            </a:r>
          </a:p>
          <a:p>
            <a:pPr marL="0" indent="0">
              <a:lnSpc>
                <a:spcPts val="2400"/>
              </a:lnSpc>
              <a:spcBef>
                <a:spcPts val="0"/>
              </a:spcBef>
              <a:buNone/>
            </a:pPr>
            <a:r>
              <a:rPr lang="en-US" i="1" dirty="0"/>
              <a:t>…the department shall examine the division's existing grant programs, and the methods used to allocate grant funds, to determine the program's effectiveness, and whether the methods used to allocate funds result in an equitable distribution of the grants. The department shall submit a report of the findings to the transportation committees of the legislature.</a:t>
            </a:r>
          </a:p>
          <a:p>
            <a:pPr marL="0" indent="0">
              <a:buNone/>
            </a:pPr>
            <a:endParaRPr lang="en-US" sz="1800" i="1" dirty="0"/>
          </a:p>
          <a:p>
            <a:pPr marL="0" indent="0">
              <a:buNone/>
            </a:pPr>
            <a:r>
              <a:rPr lang="en-US" sz="2000" b="1" dirty="0">
                <a:solidFill>
                  <a:srgbClr val="1B6C49"/>
                </a:solidFill>
              </a:rPr>
              <a:t>WSDOT uses a Grant Program Advisory Committee (GPAC)</a:t>
            </a:r>
            <a:r>
              <a:rPr lang="en-US" sz="2000" b="1" dirty="0"/>
              <a:t> </a:t>
            </a:r>
          </a:p>
          <a:p>
            <a:pPr marL="457200">
              <a:lnSpc>
                <a:spcPts val="2400"/>
              </a:lnSpc>
              <a:spcBef>
                <a:spcPts val="0"/>
              </a:spcBef>
            </a:pPr>
            <a:r>
              <a:rPr lang="en-US" sz="1800" dirty="0"/>
              <a:t>Primarily individuals who represent the customer base for grant programs.</a:t>
            </a:r>
          </a:p>
          <a:p>
            <a:pPr marL="457200">
              <a:lnSpc>
                <a:spcPts val="2400"/>
              </a:lnSpc>
              <a:spcBef>
                <a:spcPts val="0"/>
              </a:spcBef>
            </a:pPr>
            <a:r>
              <a:rPr lang="en-US" sz="1800" dirty="0"/>
              <a:t>Seek feedback from participants on past experiences and other issues for consideration.</a:t>
            </a:r>
          </a:p>
          <a:p>
            <a:pPr marL="457200">
              <a:lnSpc>
                <a:spcPts val="2400"/>
              </a:lnSpc>
              <a:spcBef>
                <a:spcPts val="0"/>
              </a:spcBef>
            </a:pPr>
            <a:r>
              <a:rPr lang="en-US" sz="1800" dirty="0"/>
              <a:t>Dialogue on how to best deliver equitable and effective grant programs. </a:t>
            </a:r>
          </a:p>
          <a:p>
            <a:pPr marL="0" indent="0">
              <a:buNone/>
            </a:pPr>
            <a:endParaRPr lang="en-US" sz="1800" dirty="0"/>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2</a:t>
            </a:fld>
            <a:endParaRPr lang="en-US" dirty="0"/>
          </a:p>
        </p:txBody>
      </p:sp>
    </p:spTree>
    <p:extLst>
      <p:ext uri="{BB962C8B-B14F-4D97-AF65-F5344CB8AC3E}">
        <p14:creationId xmlns:p14="http://schemas.microsoft.com/office/powerpoint/2010/main" val="4019036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Grants		</a:t>
            </a:r>
          </a:p>
        </p:txBody>
      </p:sp>
      <p:sp>
        <p:nvSpPr>
          <p:cNvPr id="3" name="Content Placeholder 2"/>
          <p:cNvSpPr>
            <a:spLocks noGrp="1"/>
          </p:cNvSpPr>
          <p:nvPr>
            <p:ph idx="1"/>
          </p:nvPr>
        </p:nvSpPr>
        <p:spPr>
          <a:xfrm>
            <a:off x="457200" y="1130060"/>
            <a:ext cx="8229600" cy="4996103"/>
          </a:xfrm>
        </p:spPr>
        <p:txBody>
          <a:bodyPr/>
          <a:lstStyle/>
          <a:p>
            <a:pPr marL="0" indent="0">
              <a:buNone/>
            </a:pPr>
            <a:r>
              <a:rPr lang="en-US" sz="2000" b="1" dirty="0">
                <a:solidFill>
                  <a:srgbClr val="1B6C49"/>
                </a:solidFill>
              </a:rPr>
              <a:t>Public Transportation Grants</a:t>
            </a:r>
          </a:p>
          <a:p>
            <a:pPr lvl="0">
              <a:lnSpc>
                <a:spcPts val="2400"/>
              </a:lnSpc>
              <a:spcBef>
                <a:spcPts val="0"/>
              </a:spcBef>
            </a:pPr>
            <a:r>
              <a:rPr lang="en-US" dirty="0"/>
              <a:t>Consolidated Grant Program </a:t>
            </a:r>
          </a:p>
          <a:p>
            <a:pPr lvl="1">
              <a:lnSpc>
                <a:spcPts val="2400"/>
              </a:lnSpc>
              <a:spcBef>
                <a:spcPts val="0"/>
              </a:spcBef>
            </a:pPr>
            <a:r>
              <a:rPr lang="en-US" dirty="0"/>
              <a:t>5310 </a:t>
            </a:r>
          </a:p>
          <a:p>
            <a:pPr lvl="1">
              <a:lnSpc>
                <a:spcPts val="2400"/>
              </a:lnSpc>
              <a:spcBef>
                <a:spcPts val="0"/>
              </a:spcBef>
            </a:pPr>
            <a:r>
              <a:rPr lang="en-US" dirty="0"/>
              <a:t>5311</a:t>
            </a:r>
          </a:p>
          <a:p>
            <a:pPr lvl="1">
              <a:lnSpc>
                <a:spcPts val="2400"/>
              </a:lnSpc>
              <a:spcBef>
                <a:spcPts val="0"/>
              </a:spcBef>
            </a:pPr>
            <a:r>
              <a:rPr lang="en-US" dirty="0"/>
              <a:t>5339 rural</a:t>
            </a:r>
          </a:p>
          <a:p>
            <a:pPr lvl="1">
              <a:lnSpc>
                <a:spcPts val="2400"/>
              </a:lnSpc>
              <a:spcBef>
                <a:spcPts val="0"/>
              </a:spcBef>
            </a:pPr>
            <a:r>
              <a:rPr lang="en-US" dirty="0"/>
              <a:t>State Rural Mobility</a:t>
            </a:r>
          </a:p>
          <a:p>
            <a:pPr lvl="1">
              <a:lnSpc>
                <a:spcPts val="2400"/>
              </a:lnSpc>
              <a:spcBef>
                <a:spcPts val="0"/>
              </a:spcBef>
            </a:pPr>
            <a:r>
              <a:rPr lang="en-US" dirty="0"/>
              <a:t>Paratransit Special Needs</a:t>
            </a:r>
          </a:p>
          <a:p>
            <a:pPr lvl="0">
              <a:lnSpc>
                <a:spcPts val="2400"/>
              </a:lnSpc>
              <a:spcBef>
                <a:spcPts val="0"/>
              </a:spcBef>
            </a:pPr>
            <a:r>
              <a:rPr lang="en-US" dirty="0"/>
              <a:t>Regional Mobility Grant Program</a:t>
            </a:r>
          </a:p>
          <a:p>
            <a:pPr lvl="0">
              <a:lnSpc>
                <a:spcPts val="2400"/>
              </a:lnSpc>
              <a:spcBef>
                <a:spcPts val="0"/>
              </a:spcBef>
            </a:pPr>
            <a:r>
              <a:rPr lang="en-US" dirty="0"/>
              <a:t>Puget Sound Transit Coordination Program</a:t>
            </a:r>
          </a:p>
          <a:p>
            <a:pPr lvl="0">
              <a:lnSpc>
                <a:spcPts val="2400"/>
              </a:lnSpc>
              <a:spcBef>
                <a:spcPts val="0"/>
              </a:spcBef>
            </a:pPr>
            <a:r>
              <a:rPr lang="en-US" dirty="0"/>
              <a:t>Commute Trip Reduction Program</a:t>
            </a:r>
          </a:p>
          <a:p>
            <a:pPr lvl="0">
              <a:lnSpc>
                <a:spcPts val="2400"/>
              </a:lnSpc>
              <a:spcBef>
                <a:spcPts val="0"/>
              </a:spcBef>
            </a:pPr>
            <a:r>
              <a:rPr lang="en-US" dirty="0"/>
              <a:t>Commute Trip Innovation Grant Program</a:t>
            </a:r>
          </a:p>
          <a:p>
            <a:pPr lvl="0">
              <a:lnSpc>
                <a:spcPts val="2400"/>
              </a:lnSpc>
              <a:spcBef>
                <a:spcPts val="0"/>
              </a:spcBef>
            </a:pPr>
            <a:r>
              <a:rPr lang="en-US" dirty="0"/>
              <a:t>Vanpool Investment Program</a:t>
            </a:r>
          </a:p>
          <a:p>
            <a:pPr lvl="0">
              <a:lnSpc>
                <a:spcPts val="2400"/>
              </a:lnSpc>
              <a:spcBef>
                <a:spcPts val="0"/>
              </a:spcBef>
            </a:pPr>
            <a:r>
              <a:rPr lang="en-US" dirty="0"/>
              <a:t>Green Transportation Capital Grant Program</a:t>
            </a:r>
          </a:p>
          <a:p>
            <a:pPr lvl="0">
              <a:lnSpc>
                <a:spcPts val="2400"/>
              </a:lnSpc>
              <a:spcBef>
                <a:spcPts val="0"/>
              </a:spcBef>
            </a:pPr>
            <a:r>
              <a:rPr lang="en-US" dirty="0"/>
              <a:t>First Mile/Last Mile</a:t>
            </a:r>
          </a:p>
          <a:p>
            <a:endParaRPr lang="en-US" b="1" dirty="0"/>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3</a:t>
            </a:fld>
            <a:endParaRPr lang="en-US" dirty="0"/>
          </a:p>
        </p:txBody>
      </p:sp>
      <p:sp>
        <p:nvSpPr>
          <p:cNvPr id="5" name="Oval 4">
            <a:extLst>
              <a:ext uri="{C183D7F6-B498-43B3-948B-1728B52AA6E4}">
                <adec:decorative xmlns:adec="http://schemas.microsoft.com/office/drawing/2017/decorative" val="1"/>
              </a:ext>
            </a:extLst>
          </p:cNvPr>
          <p:cNvSpPr/>
          <p:nvPr/>
        </p:nvSpPr>
        <p:spPr>
          <a:xfrm>
            <a:off x="573578" y="3275215"/>
            <a:ext cx="3316778" cy="390698"/>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327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Outcomes</a:t>
            </a:r>
          </a:p>
        </p:txBody>
      </p:sp>
      <p:sp>
        <p:nvSpPr>
          <p:cNvPr id="3" name="Content Placeholder 2"/>
          <p:cNvSpPr>
            <a:spLocks noGrp="1"/>
          </p:cNvSpPr>
          <p:nvPr>
            <p:ph idx="1"/>
          </p:nvPr>
        </p:nvSpPr>
        <p:spPr/>
        <p:txBody>
          <a:bodyPr/>
          <a:lstStyle/>
          <a:p>
            <a:pPr marL="0" lvl="0" indent="0">
              <a:buNone/>
            </a:pPr>
            <a:r>
              <a:rPr lang="en-US" sz="2000" b="1" dirty="0">
                <a:solidFill>
                  <a:srgbClr val="1B6C49"/>
                </a:solidFill>
              </a:rPr>
              <a:t>Goals</a:t>
            </a:r>
          </a:p>
          <a:p>
            <a:pPr marL="457200" lvl="1">
              <a:lnSpc>
                <a:spcPts val="2400"/>
              </a:lnSpc>
              <a:spcBef>
                <a:spcPts val="0"/>
              </a:spcBef>
              <a:buFont typeface="Arial" panose="020B0604020202020204" pitchFamily="34" charset="0"/>
              <a:buChar char="•"/>
            </a:pPr>
            <a:r>
              <a:rPr lang="en-US" dirty="0"/>
              <a:t>Increase alignment of grant program investments with agency strategic goals, with an emphasis on access, mobility, safety and filling performance gaps.</a:t>
            </a:r>
          </a:p>
          <a:p>
            <a:pPr marL="457200" lvl="1">
              <a:lnSpc>
                <a:spcPts val="2400"/>
              </a:lnSpc>
              <a:spcBef>
                <a:spcPts val="0"/>
              </a:spcBef>
              <a:buFont typeface="Arial" panose="020B0604020202020204" pitchFamily="34" charset="0"/>
              <a:buChar char="•"/>
            </a:pPr>
            <a:r>
              <a:rPr lang="en-US" dirty="0"/>
              <a:t>Improve communication and collaboration with and between partners (WSDOT regions, local governments, grantees, and MPOs/RTPOs) to deliver better transportation system outcomes. </a:t>
            </a:r>
          </a:p>
          <a:p>
            <a:endParaRPr lang="en-US" dirty="0"/>
          </a:p>
          <a:p>
            <a:pPr marL="0" indent="0">
              <a:buNone/>
            </a:pPr>
            <a:r>
              <a:rPr lang="en-US" sz="2000" b="1" dirty="0">
                <a:solidFill>
                  <a:srgbClr val="1B6C49"/>
                </a:solidFill>
              </a:rPr>
              <a:t>Outcomes</a:t>
            </a:r>
          </a:p>
          <a:p>
            <a:pPr marL="457200" lvl="0">
              <a:lnSpc>
                <a:spcPts val="2400"/>
              </a:lnSpc>
              <a:spcBef>
                <a:spcPts val="0"/>
              </a:spcBef>
            </a:pPr>
            <a:r>
              <a:rPr lang="en-US" dirty="0"/>
              <a:t>Increased consent on decisions</a:t>
            </a:r>
          </a:p>
          <a:p>
            <a:pPr marL="457200" lvl="0">
              <a:lnSpc>
                <a:spcPts val="2400"/>
              </a:lnSpc>
              <a:spcBef>
                <a:spcPts val="0"/>
              </a:spcBef>
            </a:pPr>
            <a:r>
              <a:rPr lang="en-US" dirty="0"/>
              <a:t>Better projects being funded</a:t>
            </a:r>
          </a:p>
          <a:p>
            <a:pPr marL="457200" lvl="0">
              <a:lnSpc>
                <a:spcPts val="2400"/>
              </a:lnSpc>
              <a:spcBef>
                <a:spcPts val="0"/>
              </a:spcBef>
            </a:pPr>
            <a:r>
              <a:rPr lang="en-US" dirty="0"/>
              <a:t>Sustainable projects that are supported by local communities</a:t>
            </a:r>
          </a:p>
          <a:p>
            <a:pPr marL="457200" lvl="0">
              <a:lnSpc>
                <a:spcPts val="2400"/>
              </a:lnSpc>
              <a:spcBef>
                <a:spcPts val="0"/>
              </a:spcBef>
            </a:pPr>
            <a:r>
              <a:rPr lang="en-US" dirty="0"/>
              <a:t>Reduced resources needed to apply for and select grants for funding</a:t>
            </a:r>
            <a:endParaRPr lang="en-US" dirty="0">
              <a:effectLst/>
            </a:endParaRPr>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4</a:t>
            </a:fld>
            <a:endParaRPr lang="en-US" dirty="0"/>
          </a:p>
        </p:txBody>
      </p:sp>
    </p:spTree>
    <p:extLst>
      <p:ext uri="{BB962C8B-B14F-4D97-AF65-F5344CB8AC3E}">
        <p14:creationId xmlns:p14="http://schemas.microsoft.com/office/powerpoint/2010/main" val="60177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Outreach</a:t>
            </a:r>
          </a:p>
        </p:txBody>
      </p:sp>
      <p:sp>
        <p:nvSpPr>
          <p:cNvPr id="3" name="Content Placeholder 2"/>
          <p:cNvSpPr>
            <a:spLocks noGrp="1"/>
          </p:cNvSpPr>
          <p:nvPr>
            <p:ph idx="1"/>
          </p:nvPr>
        </p:nvSpPr>
        <p:spPr/>
        <p:txBody>
          <a:bodyPr/>
          <a:lstStyle/>
          <a:p>
            <a:pPr marL="0" indent="0">
              <a:buNone/>
            </a:pPr>
            <a:r>
              <a:rPr lang="en-US" dirty="0"/>
              <a:t>2017-2019 outreach resulted in changes to 2019-2021 grants</a:t>
            </a:r>
          </a:p>
          <a:p>
            <a:pPr marL="0" indent="0">
              <a:buNone/>
            </a:pPr>
            <a:endParaRPr lang="en-US" dirty="0"/>
          </a:p>
          <a:p>
            <a:r>
              <a:rPr lang="en-US" dirty="0"/>
              <a:t>Policy changes to Consolidated Program </a:t>
            </a:r>
          </a:p>
          <a:p>
            <a:r>
              <a:rPr lang="en-US" dirty="0"/>
              <a:t>2 workgroups</a:t>
            </a:r>
          </a:p>
          <a:p>
            <a:pPr lvl="1"/>
            <a:r>
              <a:rPr lang="en-US" dirty="0"/>
              <a:t>	Formulizing the Consolidated Grant Program</a:t>
            </a:r>
          </a:p>
          <a:p>
            <a:pPr lvl="1"/>
            <a:r>
              <a:rPr lang="en-US" dirty="0"/>
              <a:t>	Electrification of the statewide public transit fleet</a:t>
            </a:r>
          </a:p>
          <a:p>
            <a:pPr marL="0" indent="0">
              <a:buNone/>
            </a:pPr>
            <a:endParaRPr lang="en-US" dirty="0">
              <a:solidFill>
                <a:schemeClr val="accent3">
                  <a:lumMod val="50000"/>
                </a:schemeClr>
              </a:solidFill>
            </a:endParaRPr>
          </a:p>
          <a:p>
            <a:pPr marL="0" indent="0">
              <a:buNone/>
            </a:pPr>
            <a:r>
              <a:rPr lang="en-US" dirty="0"/>
              <a:t>2019 Statewide outreach</a:t>
            </a:r>
          </a:p>
          <a:p>
            <a:r>
              <a:rPr lang="en-US" dirty="0"/>
              <a:t>Everett</a:t>
            </a:r>
          </a:p>
          <a:p>
            <a:r>
              <a:rPr lang="en-US" dirty="0"/>
              <a:t>Olympia</a:t>
            </a:r>
          </a:p>
          <a:p>
            <a:r>
              <a:rPr lang="en-US" dirty="0"/>
              <a:t>Spokane</a:t>
            </a:r>
          </a:p>
          <a:p>
            <a:r>
              <a:rPr lang="en-US" dirty="0"/>
              <a:t>Yakima</a:t>
            </a:r>
          </a:p>
          <a:p>
            <a:r>
              <a:rPr lang="en-US" dirty="0"/>
              <a:t>Anacortes (TTPO)</a:t>
            </a:r>
          </a:p>
          <a:p>
            <a:r>
              <a:rPr lang="en-US" dirty="0">
                <a:solidFill>
                  <a:schemeClr val="accent3">
                    <a:lumMod val="50000"/>
                  </a:schemeClr>
                </a:solidFill>
              </a:rPr>
              <a:t>TDM committee</a:t>
            </a:r>
          </a:p>
          <a:p>
            <a:pPr marL="0" indent="0">
              <a:buNone/>
            </a:pPr>
            <a:endParaRPr lang="en-US" dirty="0">
              <a:solidFill>
                <a:schemeClr val="accent3">
                  <a:lumMod val="50000"/>
                </a:schemeClr>
              </a:solidFill>
            </a:endParaRPr>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5</a:t>
            </a:fld>
            <a:endParaRPr lang="en-US" dirty="0"/>
          </a:p>
        </p:txBody>
      </p:sp>
    </p:spTree>
    <p:extLst>
      <p:ext uri="{BB962C8B-B14F-4D97-AF65-F5344CB8AC3E}">
        <p14:creationId xmlns:p14="http://schemas.microsoft.com/office/powerpoint/2010/main" val="632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Regional Mobility Grant Program</a:t>
            </a:r>
          </a:p>
        </p:txBody>
      </p:sp>
      <p:sp>
        <p:nvSpPr>
          <p:cNvPr id="3" name="Content Placeholder 2"/>
          <p:cNvSpPr>
            <a:spLocks noGrp="1"/>
          </p:cNvSpPr>
          <p:nvPr>
            <p:ph idx="1"/>
          </p:nvPr>
        </p:nvSpPr>
        <p:spPr/>
        <p:txBody>
          <a:bodyPr/>
          <a:lstStyle/>
          <a:p>
            <a:pPr marL="0" indent="0">
              <a:buNone/>
            </a:pPr>
            <a:r>
              <a:rPr lang="en-US" sz="2000" b="1" dirty="0"/>
              <a:t>The Regional Mobility Grant Program supports local efforts to improve connectivity between counties and regional population centers, and reduce transportation delay.</a:t>
            </a:r>
          </a:p>
          <a:p>
            <a:pPr marL="0" indent="0">
              <a:buNone/>
            </a:pPr>
            <a:endParaRPr lang="en-US" sz="2000" b="1" dirty="0"/>
          </a:p>
          <a:p>
            <a:pPr marL="0" indent="0">
              <a:buNone/>
            </a:pPr>
            <a:r>
              <a:rPr lang="en-US" sz="2000" dirty="0"/>
              <a:t>Eligible Applicants</a:t>
            </a:r>
          </a:p>
          <a:p>
            <a:pPr marL="0" indent="0">
              <a:buNone/>
            </a:pPr>
            <a:endParaRPr lang="en-US" sz="2000" b="1" dirty="0"/>
          </a:p>
          <a:p>
            <a:r>
              <a:rPr lang="en-US" sz="2000" dirty="0"/>
              <a:t>Cities, </a:t>
            </a:r>
          </a:p>
          <a:p>
            <a:r>
              <a:rPr lang="en-US" sz="2000" dirty="0"/>
              <a:t>Counties, </a:t>
            </a:r>
          </a:p>
          <a:p>
            <a:r>
              <a:rPr lang="en-US" sz="2000" dirty="0"/>
              <a:t>Ports, and </a:t>
            </a:r>
          </a:p>
          <a:p>
            <a:r>
              <a:rPr lang="en-US" sz="2000" dirty="0"/>
              <a:t>Transit agencies</a:t>
            </a:r>
          </a:p>
          <a:p>
            <a:pPr marL="0" indent="0">
              <a:buNone/>
            </a:pPr>
            <a:endParaRPr lang="en-US" sz="2000" b="1" dirty="0"/>
          </a:p>
          <a:p>
            <a:pPr marL="0" indent="0">
              <a:buNone/>
            </a:pP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6</a:t>
            </a:fld>
            <a:endParaRPr lang="en-US" dirty="0"/>
          </a:p>
        </p:txBody>
      </p:sp>
    </p:spTree>
    <p:extLst>
      <p:ext uri="{BB962C8B-B14F-4D97-AF65-F5344CB8AC3E}">
        <p14:creationId xmlns:p14="http://schemas.microsoft.com/office/powerpoint/2010/main" val="4028056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Regional Mobility Grant Program</a:t>
            </a:r>
          </a:p>
        </p:txBody>
      </p:sp>
      <p:sp>
        <p:nvSpPr>
          <p:cNvPr id="3" name="Content Placeholder 2"/>
          <p:cNvSpPr>
            <a:spLocks noGrp="1"/>
          </p:cNvSpPr>
          <p:nvPr>
            <p:ph idx="1"/>
          </p:nvPr>
        </p:nvSpPr>
        <p:spPr/>
        <p:txBody>
          <a:bodyPr/>
          <a:lstStyle/>
          <a:p>
            <a:pPr marL="0" indent="0">
              <a:buNone/>
            </a:pPr>
            <a:r>
              <a:rPr lang="en-US" sz="2000" dirty="0"/>
              <a:t>Supports operating, capital, and demand management projects, including:</a:t>
            </a:r>
          </a:p>
          <a:p>
            <a:pPr marL="0" indent="0">
              <a:buNone/>
            </a:pPr>
            <a:endParaRPr lang="en-US" sz="2000" dirty="0"/>
          </a:p>
          <a:p>
            <a:r>
              <a:rPr lang="en-US" sz="2000" dirty="0"/>
              <a:t>New transit services</a:t>
            </a:r>
          </a:p>
          <a:p>
            <a:r>
              <a:rPr lang="en-US" sz="2000" dirty="0"/>
              <a:t>Park and ride lots</a:t>
            </a:r>
          </a:p>
          <a:p>
            <a:r>
              <a:rPr lang="en-US" sz="2000" dirty="0"/>
              <a:t>Transportation demand management programs</a:t>
            </a:r>
          </a:p>
          <a:p>
            <a:r>
              <a:rPr lang="en-US" sz="2000" dirty="0"/>
              <a:t>Transit speed and reliability improvements</a:t>
            </a:r>
          </a:p>
          <a:p>
            <a:r>
              <a:rPr lang="en-US" sz="2000" dirty="0"/>
              <a:t>New buses</a:t>
            </a:r>
          </a:p>
          <a:p>
            <a:r>
              <a:rPr lang="en-US" sz="2000" dirty="0"/>
              <a:t>Transit service expansion</a:t>
            </a:r>
          </a:p>
          <a:p>
            <a:endParaRPr lang="en-US" dirty="0"/>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7</a:t>
            </a:fld>
            <a:endParaRPr lang="en-US" dirty="0"/>
          </a:p>
        </p:txBody>
      </p:sp>
    </p:spTree>
    <p:extLst>
      <p:ext uri="{BB962C8B-B14F-4D97-AF65-F5344CB8AC3E}">
        <p14:creationId xmlns:p14="http://schemas.microsoft.com/office/powerpoint/2010/main" val="4125935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RMG details</a:t>
            </a:r>
          </a:p>
        </p:txBody>
      </p:sp>
      <p:sp>
        <p:nvSpPr>
          <p:cNvPr id="3" name="Content Placeholder 2"/>
          <p:cNvSpPr>
            <a:spLocks noGrp="1"/>
          </p:cNvSpPr>
          <p:nvPr>
            <p:ph idx="1"/>
          </p:nvPr>
        </p:nvSpPr>
        <p:spPr/>
        <p:txBody>
          <a:bodyPr/>
          <a:lstStyle/>
          <a:p>
            <a:endParaRPr lang="en-US" sz="2400" dirty="0"/>
          </a:p>
          <a:p>
            <a:pPr marL="0" indent="0">
              <a:buNone/>
            </a:pPr>
            <a:r>
              <a:rPr lang="en-US" sz="2400" dirty="0"/>
              <a:t>2019-2021: $96 million</a:t>
            </a:r>
          </a:p>
          <a:p>
            <a:pPr marL="0" indent="0">
              <a:buNone/>
            </a:pPr>
            <a:endParaRPr lang="en-US" sz="2400" dirty="0"/>
          </a:p>
          <a:p>
            <a:pPr marL="0" indent="0">
              <a:buNone/>
            </a:pPr>
            <a:r>
              <a:rPr lang="en-US" sz="2400" dirty="0"/>
              <a:t>48 new and </a:t>
            </a:r>
            <a:r>
              <a:rPr lang="en-US" sz="2400" dirty="0" err="1"/>
              <a:t>reappropriated</a:t>
            </a:r>
            <a:r>
              <a:rPr lang="en-US" sz="2400" dirty="0"/>
              <a:t> projects</a:t>
            </a:r>
          </a:p>
          <a:p>
            <a:pPr marL="0" indent="0">
              <a:buNone/>
            </a:pPr>
            <a:endParaRPr lang="en-US" sz="2400" dirty="0"/>
          </a:p>
          <a:p>
            <a:pPr marL="0" indent="0">
              <a:buNone/>
            </a:pPr>
            <a:r>
              <a:rPr lang="en-US" sz="2400" dirty="0"/>
              <a:t>Project duration from 2-4 years</a:t>
            </a:r>
          </a:p>
          <a:p>
            <a:pPr marL="0" indent="0">
              <a:buNone/>
            </a:pPr>
            <a:r>
              <a:rPr lang="en-US" sz="2400" dirty="0"/>
              <a:t> </a:t>
            </a:r>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8</a:t>
            </a:fld>
            <a:endParaRPr lang="en-US" dirty="0"/>
          </a:p>
        </p:txBody>
      </p:sp>
    </p:spTree>
    <p:extLst>
      <p:ext uri="{BB962C8B-B14F-4D97-AF65-F5344CB8AC3E}">
        <p14:creationId xmlns:p14="http://schemas.microsoft.com/office/powerpoint/2010/main" val="3482681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proposal</a:t>
            </a:r>
          </a:p>
        </p:txBody>
      </p:sp>
      <p:sp>
        <p:nvSpPr>
          <p:cNvPr id="3" name="Content Placeholder 2"/>
          <p:cNvSpPr>
            <a:spLocks noGrp="1"/>
          </p:cNvSpPr>
          <p:nvPr>
            <p:ph idx="1"/>
          </p:nvPr>
        </p:nvSpPr>
        <p:spPr/>
        <p:txBody>
          <a:bodyPr/>
          <a:lstStyle/>
          <a:p>
            <a:pPr marL="0" indent="0">
              <a:buNone/>
            </a:pPr>
            <a:r>
              <a:rPr lang="en-US" dirty="0"/>
              <a:t>Interested applicants submit a project proposal that contains:</a:t>
            </a:r>
          </a:p>
          <a:p>
            <a:pPr marL="0" indent="0">
              <a:buNone/>
            </a:pPr>
            <a:r>
              <a:rPr lang="en-US" dirty="0"/>
              <a:t>	</a:t>
            </a:r>
          </a:p>
          <a:p>
            <a:r>
              <a:rPr lang="en-US" dirty="0"/>
              <a:t>Brief description of project</a:t>
            </a:r>
          </a:p>
          <a:p>
            <a:r>
              <a:rPr lang="en-US" dirty="0"/>
              <a:t>Cost estimates</a:t>
            </a:r>
          </a:p>
          <a:p>
            <a:r>
              <a:rPr lang="en-US" dirty="0"/>
              <a:t>Identification of transportation performance problem</a:t>
            </a:r>
          </a:p>
          <a:p>
            <a:r>
              <a:rPr lang="en-US" dirty="0"/>
              <a:t>Preliminary strategies for addressing the problem</a:t>
            </a:r>
          </a:p>
          <a:p>
            <a:r>
              <a:rPr lang="en-US" dirty="0"/>
              <a:t>Partnerships</a:t>
            </a:r>
          </a:p>
          <a:p>
            <a:r>
              <a:rPr lang="en-US" dirty="0"/>
              <a:t>Impact to other modes</a:t>
            </a:r>
          </a:p>
          <a:p>
            <a:r>
              <a:rPr lang="en-US" dirty="0"/>
              <a:t>Department of Archeological and Historical Preservation concerns</a:t>
            </a:r>
          </a:p>
        </p:txBody>
      </p:sp>
      <p:sp>
        <p:nvSpPr>
          <p:cNvPr id="4" name="Slide Number Placeholder 3"/>
          <p:cNvSpPr>
            <a:spLocks noGrp="1"/>
          </p:cNvSpPr>
          <p:nvPr>
            <p:ph type="sldNum" sz="quarter" idx="12"/>
          </p:nvPr>
        </p:nvSpPr>
        <p:spPr/>
        <p:txBody>
          <a:bodyPr/>
          <a:lstStyle/>
          <a:p>
            <a:pPr>
              <a:defRPr/>
            </a:pPr>
            <a:fld id="{07A1B390-8C00-49C7-BEED-470B249615B6}" type="slidenum">
              <a:rPr lang="en-US" smtClean="0"/>
              <a:pPr>
                <a:defRPr/>
              </a:pPr>
              <a:t>9</a:t>
            </a:fld>
            <a:endParaRPr lang="en-US" dirty="0"/>
          </a:p>
        </p:txBody>
      </p:sp>
    </p:spTree>
    <p:extLst>
      <p:ext uri="{BB962C8B-B14F-4D97-AF65-F5344CB8AC3E}">
        <p14:creationId xmlns:p14="http://schemas.microsoft.com/office/powerpoint/2010/main" val="68408626"/>
      </p:ext>
    </p:extLst>
  </p:cSld>
  <p:clrMapOvr>
    <a:masterClrMapping/>
  </p:clrMapOvr>
</p:sld>
</file>

<file path=ppt/theme/theme1.xml><?xml version="1.0" encoding="utf-8"?>
<a:theme xmlns:a="http://schemas.openxmlformats.org/drawingml/2006/main" name="WSDOT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WSDOT CONTEN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WSDOT_LEG_PPT_TEMPLATE_June2016</Template>
  <TotalTime>3562</TotalTime>
  <Words>1415</Words>
  <Application>Microsoft Office PowerPoint</Application>
  <PresentationFormat>On-screen Show (4:3)</PresentationFormat>
  <Paragraphs>218</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Arial Black</vt:lpstr>
      <vt:lpstr>Calibri</vt:lpstr>
      <vt:lpstr>WSDOT_PPT_TEMPLATE</vt:lpstr>
      <vt:lpstr>WSDOT CONTENT SLIDES</vt:lpstr>
      <vt:lpstr>Transportation Demand Management and Grants</vt:lpstr>
      <vt:lpstr>What is GPAC? </vt:lpstr>
      <vt:lpstr>Which Grants  </vt:lpstr>
      <vt:lpstr>Goals and Outcomes</vt:lpstr>
      <vt:lpstr>Outreach</vt:lpstr>
      <vt:lpstr>Regional Mobility Grant Program</vt:lpstr>
      <vt:lpstr>Regional Mobility Grant Program</vt:lpstr>
      <vt:lpstr>RMG details</vt:lpstr>
      <vt:lpstr>Project proposal</vt:lpstr>
      <vt:lpstr>Draft timeline</vt:lpstr>
      <vt:lpstr>2019-2021 Evaluation Process</vt:lpstr>
      <vt:lpstr>Evaluation criteria</vt:lpstr>
      <vt:lpstr>TDM project examples</vt:lpstr>
      <vt:lpstr>Next steps for TDM grants feedback</vt:lpstr>
      <vt:lpstr>Question and Comments</vt:lpstr>
    </vt:vector>
  </TitlesOfParts>
  <Company>WSDOT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Camden, Allison</dc:creator>
  <cp:lastModifiedBy>Bastian, Elizabeth</cp:lastModifiedBy>
  <cp:revision>50</cp:revision>
  <cp:lastPrinted>2020-02-12T00:29:53Z</cp:lastPrinted>
  <dcterms:created xsi:type="dcterms:W3CDTF">2016-09-07T21:35:41Z</dcterms:created>
  <dcterms:modified xsi:type="dcterms:W3CDTF">2021-11-17T22:51:56Z</dcterms:modified>
</cp:coreProperties>
</file>